
<file path=[Content_Types].xml><?xml version="1.0" encoding="utf-8"?>
<Types xmlns="http://schemas.openxmlformats.org/package/2006/content-types">
  <Default Extension="xml" ContentType="application/xml"/>
  <Default Extension="doc" ContentType="application/msword"/>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7" d="100"/>
          <a:sy n="77" d="100"/>
        </p:scale>
        <p:origin x="-188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 Id="rId2"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 Id="rId2"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 Id="rId2" Type="http://schemas.openxmlformats.org/officeDocument/2006/relationships/image" Target="../media/image2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Ref idx="1003">
        <a:schemeClr val="bg2"/>
      </p:bgRef>
    </p:bg>
    <p:spTree>
      <p:nvGrpSpPr>
        <p:cNvPr id="1" name=""/>
        <p:cNvGrpSpPr/>
        <p:nvPr/>
      </p:nvGrpSpPr>
      <p:grpSpPr>
        <a:xfrm>
          <a:off x="0" y="0"/>
          <a:ext cx="0" cy="0"/>
          <a:chOff x="0" y="0"/>
          <a:chExt cx="0" cy="0"/>
        </a:xfrm>
      </p:grpSpPr>
      <p:pic>
        <p:nvPicPr>
          <p:cNvPr id="10" name="Picture 9" descr="paperBackingColor.jpg"/>
          <p:cNvPicPr>
            <a:picLocks noChangeAspect="1"/>
          </p:cNvPicPr>
          <p:nvPr/>
        </p:nvPicPr>
        <p:blipFill>
          <a:blip r:embed="rId2"/>
          <a:srcRect l="469" t="13915"/>
          <a:stretch>
            <a:fillRect/>
          </a:stretch>
        </p:blipFill>
        <p:spPr>
          <a:xfrm>
            <a:off x="1613903" y="699248"/>
            <a:ext cx="5916194" cy="3837694"/>
          </a:xfrm>
          <a:prstGeom prst="rect">
            <a:avLst/>
          </a:prstGeom>
          <a:solidFill>
            <a:srgbClr val="FFFFFF">
              <a:shade val="85000"/>
            </a:srgbClr>
          </a:solidFill>
          <a:ln w="22225" cap="sq">
            <a:solidFill>
              <a:srgbClr val="FDFDFD"/>
            </a:solidFill>
            <a:miter lim="800000"/>
          </a:ln>
          <a:effectLst>
            <a:outerShdw blurRad="57150" dist="37500" dir="7560000" sy="98000" kx="80000" ky="63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pic>
      <p:sp>
        <p:nvSpPr>
          <p:cNvPr id="4" name="Date Placeholder 3"/>
          <p:cNvSpPr>
            <a:spLocks noGrp="1"/>
          </p:cNvSpPr>
          <p:nvPr>
            <p:ph type="dt" sz="half" idx="10"/>
          </p:nvPr>
        </p:nvSpPr>
        <p:spPr/>
        <p:txBody>
          <a:bodyPr/>
          <a:lstStyle/>
          <a:p>
            <a:fld id="{1A596A7A-EE1A-DA43-B2CA-3402D3B85596}" type="datetimeFigureOut">
              <a:rPr lang="sv-SE" smtClean="0"/>
              <a:t>02/11/17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97B7C3-FEF4-7042-97FF-990736C1AE66}" type="slidenum">
              <a:rPr lang="en-US" smtClean="0"/>
              <a:t>‹Nr.›</a:t>
            </a:fld>
            <a:endParaRPr lang="en-US"/>
          </a:p>
        </p:txBody>
      </p:sp>
      <p:sp>
        <p:nvSpPr>
          <p:cNvPr id="2" name="Title 1"/>
          <p:cNvSpPr>
            <a:spLocks noGrp="1"/>
          </p:cNvSpPr>
          <p:nvPr>
            <p:ph type="ctrTitle"/>
          </p:nvPr>
        </p:nvSpPr>
        <p:spPr>
          <a:xfrm>
            <a:off x="1709569" y="1143000"/>
            <a:ext cx="5724862" cy="1846961"/>
          </a:xfrm>
        </p:spPr>
        <p:txBody>
          <a:bodyPr vert="horz" lIns="91440" tIns="45720" rIns="91440" bIns="45720" rtlCol="0" anchor="b" anchorCtr="0">
            <a:noAutofit/>
          </a:bodyPr>
          <a:lstStyle>
            <a:lvl1pPr algn="ctr" defTabSz="914400" rtl="0" eaLnBrk="1" latinLnBrk="0" hangingPunct="1">
              <a:spcBef>
                <a:spcPct val="0"/>
              </a:spcBef>
              <a:buNone/>
              <a:defRPr sz="6000" kern="1200">
                <a:solidFill>
                  <a:schemeClr val="bg2">
                    <a:lumMod val="75000"/>
                  </a:schemeClr>
                </a:solidFill>
                <a:effectLst>
                  <a:outerShdw blurRad="50800" dist="38100" dir="2700000" algn="tl" rotWithShape="0">
                    <a:prstClr val="black">
                      <a:alpha val="40000"/>
                    </a:prstClr>
                  </a:outerShdw>
                </a:effectLst>
                <a:latin typeface="+mj-lt"/>
                <a:ea typeface="+mj-ea"/>
                <a:cs typeface="+mj-cs"/>
              </a:defRPr>
            </a:lvl1pPr>
          </a:lstStyle>
          <a:p>
            <a:r>
              <a:rPr lang="sv-SE" smtClean="0"/>
              <a:t>Klicka här för att ändra format</a:t>
            </a:r>
            <a:endParaRPr/>
          </a:p>
        </p:txBody>
      </p:sp>
      <p:sp>
        <p:nvSpPr>
          <p:cNvPr id="3" name="Subtitle 2"/>
          <p:cNvSpPr>
            <a:spLocks noGrp="1"/>
          </p:cNvSpPr>
          <p:nvPr>
            <p:ph type="subTitle" idx="1"/>
          </p:nvPr>
        </p:nvSpPr>
        <p:spPr>
          <a:xfrm>
            <a:off x="1709569" y="2994212"/>
            <a:ext cx="5724862" cy="1007200"/>
          </a:xfrm>
        </p:spPr>
        <p:txBody>
          <a:bodyPr vert="horz" lIns="91440" tIns="45720" rIns="91440" bIns="45720" rtlCol="0">
            <a:normAutofit/>
          </a:bodyPr>
          <a:lstStyle>
            <a:lvl1pPr marL="0" indent="0" algn="ctr" defTabSz="914400" rtl="0" eaLnBrk="1" latinLnBrk="0" hangingPunct="1">
              <a:spcBef>
                <a:spcPts val="0"/>
              </a:spcBef>
              <a:buSzPct val="90000"/>
              <a:buFont typeface="Wingdings" pitchFamily="2" charset="2"/>
              <a:buNone/>
              <a:defRPr sz="2000" kern="1200">
                <a:solidFill>
                  <a:schemeClr val="bg2">
                    <a:lumMod val="75000"/>
                  </a:schemeClr>
                </a:solidFill>
                <a:effectLst>
                  <a:outerShdw blurRad="50800" dist="38100" dir="2700000" algn="tl"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Date Placeholder 2"/>
          <p:cNvSpPr>
            <a:spLocks noGrp="1"/>
          </p:cNvSpPr>
          <p:nvPr>
            <p:ph type="dt" sz="half" idx="10"/>
          </p:nvPr>
        </p:nvSpPr>
        <p:spPr/>
        <p:txBody>
          <a:bodyPr/>
          <a:lstStyle/>
          <a:p>
            <a:fld id="{1A596A7A-EE1A-DA43-B2CA-3402D3B85596}" type="datetimeFigureOut">
              <a:rPr lang="sv-SE" smtClean="0"/>
              <a:t>02/11/17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97B7C3-FEF4-7042-97FF-990736C1AE66}" type="slidenum">
              <a:rPr lang="en-US" smtClean="0"/>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596A7A-EE1A-DA43-B2CA-3402D3B85596}" type="datetimeFigureOut">
              <a:rPr lang="sv-SE" smtClean="0"/>
              <a:t>02/11/17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97B7C3-FEF4-7042-97FF-990736C1AE66}" type="slidenum">
              <a:rPr lang="en-US" smtClean="0"/>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710363" y="1143000"/>
            <a:ext cx="3807662" cy="1341344"/>
          </a:xfrm>
        </p:spPr>
        <p:txBody>
          <a:bodyPr anchor="b"/>
          <a:lstStyle>
            <a:lvl1pPr algn="ctr">
              <a:defRPr sz="4400" b="0"/>
            </a:lvl1pPr>
          </a:lstStyle>
          <a:p>
            <a:r>
              <a:rPr lang="sv-SE" smtClean="0"/>
              <a:t>Klicka här för att ändra format</a:t>
            </a:r>
            <a:endParaRPr/>
          </a:p>
        </p:txBody>
      </p:sp>
      <p:sp>
        <p:nvSpPr>
          <p:cNvPr id="3" name="Content Placeholder 2"/>
          <p:cNvSpPr>
            <a:spLocks noGrp="1"/>
          </p:cNvSpPr>
          <p:nvPr>
            <p:ph idx="1"/>
          </p:nvPr>
        </p:nvSpPr>
        <p:spPr>
          <a:xfrm>
            <a:off x="4648199" y="605118"/>
            <a:ext cx="3776472" cy="5565495"/>
          </a:xfrm>
        </p:spPr>
        <p:txBody>
          <a:bodyPr>
            <a:normAutofit/>
          </a:bodyPr>
          <a:lstStyle>
            <a:lvl1pPr>
              <a:defRPr sz="2400"/>
            </a:lvl1pPr>
            <a:lvl2pPr>
              <a:defRPr sz="2200"/>
            </a:lvl2pPr>
            <a:lvl3pPr>
              <a:defRPr sz="20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4" name="Text Placeholder 3"/>
          <p:cNvSpPr>
            <a:spLocks noGrp="1"/>
          </p:cNvSpPr>
          <p:nvPr>
            <p:ph type="body" sz="half" idx="2"/>
          </p:nvPr>
        </p:nvSpPr>
        <p:spPr>
          <a:xfrm>
            <a:off x="710363" y="2618815"/>
            <a:ext cx="3807662"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1A596A7A-EE1A-DA43-B2CA-3402D3B85596}" type="datetimeFigureOut">
              <a:rPr lang="sv-SE" smtClean="0"/>
              <a:t>02/11/17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97B7C3-FEF4-7042-97FF-990736C1AE66}" type="slidenum">
              <a:rPr lang="en-US" smtClean="0"/>
              <a:t>‹Nr.›</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ild med bildtex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A596A7A-EE1A-DA43-B2CA-3402D3B85596}" type="datetimeFigureOut">
              <a:rPr lang="sv-SE" smtClean="0"/>
              <a:t>02/11/17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97B7C3-FEF4-7042-97FF-990736C1AE66}" type="slidenum">
              <a:rPr lang="en-US" smtClean="0"/>
              <a:t>‹Nr.›</a:t>
            </a:fld>
            <a:endParaRPr lang="en-US"/>
          </a:p>
        </p:txBody>
      </p:sp>
      <p:pic>
        <p:nvPicPr>
          <p:cNvPr id="10" name="Picture 9" descr="pictureCaptionBacking.png"/>
          <p:cNvPicPr>
            <a:picLocks noChangeAspect="1"/>
          </p:cNvPicPr>
          <p:nvPr/>
        </p:nvPicPr>
        <p:blipFill>
          <a:blip r:embed="rId2"/>
          <a:srcRect l="52272" t="8889" r="5152" b="16566"/>
          <a:stretch>
            <a:fillRect/>
          </a:stretch>
        </p:blipFill>
        <p:spPr>
          <a:xfrm>
            <a:off x="4594412" y="663388"/>
            <a:ext cx="3893127" cy="5112327"/>
          </a:xfrm>
          <a:prstGeom prst="rect">
            <a:avLst/>
          </a:prstGeom>
        </p:spPr>
      </p:pic>
      <p:sp>
        <p:nvSpPr>
          <p:cNvPr id="11" name="Title 1"/>
          <p:cNvSpPr>
            <a:spLocks noGrp="1"/>
          </p:cNvSpPr>
          <p:nvPr>
            <p:ph type="title"/>
          </p:nvPr>
        </p:nvSpPr>
        <p:spPr>
          <a:xfrm>
            <a:off x="725487" y="1143000"/>
            <a:ext cx="3792537" cy="1341344"/>
          </a:xfrm>
        </p:spPr>
        <p:txBody>
          <a:bodyPr anchor="b"/>
          <a:lstStyle>
            <a:lvl1pPr algn="ctr">
              <a:defRPr sz="4400" b="0"/>
            </a:lvl1pPr>
          </a:lstStyle>
          <a:p>
            <a:r>
              <a:rPr lang="sv-SE" smtClean="0"/>
              <a:t>Klicka här för att ändra format</a:t>
            </a:r>
            <a:endParaRPr/>
          </a:p>
        </p:txBody>
      </p:sp>
      <p:sp>
        <p:nvSpPr>
          <p:cNvPr id="12" name="Text Placeholder 3"/>
          <p:cNvSpPr>
            <a:spLocks noGrp="1"/>
          </p:cNvSpPr>
          <p:nvPr>
            <p:ph type="body" sz="half" idx="2"/>
          </p:nvPr>
        </p:nvSpPr>
        <p:spPr>
          <a:xfrm>
            <a:off x="725487" y="2618815"/>
            <a:ext cx="3792537"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3" name="Picture Placeholder 2"/>
          <p:cNvSpPr>
            <a:spLocks noGrp="1"/>
          </p:cNvSpPr>
          <p:nvPr>
            <p:ph type="pic" idx="1"/>
          </p:nvPr>
        </p:nvSpPr>
        <p:spPr>
          <a:xfrm>
            <a:off x="4829938" y="864971"/>
            <a:ext cx="3422075" cy="4709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Dra bilden till platshållaren eller klicka på ikonen för att lägga till den</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a:xfrm>
            <a:off x="725487" y="462896"/>
            <a:ext cx="7718425" cy="828021"/>
          </a:xfrm>
        </p:spPr>
        <p:txBody>
          <a:bodyPr/>
          <a:lstStyle/>
          <a:p>
            <a:r>
              <a:rPr lang="sv-SE" smtClean="0"/>
              <a:t>Klicka här för att ändra format</a:t>
            </a:r>
            <a:endParaRPr/>
          </a:p>
        </p:txBody>
      </p:sp>
      <p:sp>
        <p:nvSpPr>
          <p:cNvPr id="3" name="Vertical Text Placeholder 2"/>
          <p:cNvSpPr>
            <a:spLocks noGrp="1"/>
          </p:cNvSpPr>
          <p:nvPr>
            <p:ph type="body" orient="vert" idx="1"/>
          </p:nvPr>
        </p:nvSpPr>
        <p:spPr>
          <a:xfrm>
            <a:off x="725489" y="1598613"/>
            <a:ext cx="7718424" cy="4572000"/>
          </a:xfrm>
        </p:spPr>
        <p:txBody>
          <a:bodyPr vert="eaVert"/>
          <a:lstStyle>
            <a:lvl5pPr>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4" name="Date Placeholder 3"/>
          <p:cNvSpPr>
            <a:spLocks noGrp="1"/>
          </p:cNvSpPr>
          <p:nvPr>
            <p:ph type="dt" sz="half" idx="10"/>
          </p:nvPr>
        </p:nvSpPr>
        <p:spPr/>
        <p:txBody>
          <a:bodyPr/>
          <a:lstStyle/>
          <a:p>
            <a:fld id="{1A596A7A-EE1A-DA43-B2CA-3402D3B85596}" type="datetimeFigureOut">
              <a:rPr lang="sv-SE" smtClean="0"/>
              <a:t>02/11/17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97B7C3-FEF4-7042-97FF-990736C1AE66}" type="slidenum">
              <a:rPr lang="en-US" smtClean="0"/>
              <a:t>‹Nr.›</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685801"/>
            <a:ext cx="1066800" cy="5484812"/>
          </a:xfrm>
        </p:spPr>
        <p:txBody>
          <a:bodyPr vert="eaVert"/>
          <a:lstStyle/>
          <a:p>
            <a:r>
              <a:rPr lang="sv-SE" smtClean="0"/>
              <a:t>Klicka här för att ändra format</a:t>
            </a:r>
            <a:endParaRPr/>
          </a:p>
        </p:txBody>
      </p:sp>
      <p:sp>
        <p:nvSpPr>
          <p:cNvPr id="3" name="Vertical Text Placeholder 2"/>
          <p:cNvSpPr>
            <a:spLocks noGrp="1"/>
          </p:cNvSpPr>
          <p:nvPr>
            <p:ph type="body" orient="vert" idx="1"/>
          </p:nvPr>
        </p:nvSpPr>
        <p:spPr>
          <a:xfrm>
            <a:off x="725488" y="685757"/>
            <a:ext cx="6437312" cy="5482221"/>
          </a:xfrm>
        </p:spPr>
        <p:txBody>
          <a:bodyPr vert="eaVert"/>
          <a:lstStyle>
            <a:lvl5pPr>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4" name="Date Placeholder 3"/>
          <p:cNvSpPr>
            <a:spLocks noGrp="1"/>
          </p:cNvSpPr>
          <p:nvPr>
            <p:ph type="dt" sz="half" idx="10"/>
          </p:nvPr>
        </p:nvSpPr>
        <p:spPr/>
        <p:txBody>
          <a:bodyPr/>
          <a:lstStyle/>
          <a:p>
            <a:fld id="{1A596A7A-EE1A-DA43-B2CA-3402D3B85596}" type="datetimeFigureOut">
              <a:rPr lang="sv-SE" smtClean="0"/>
              <a:t>02/11/17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97B7C3-FEF4-7042-97FF-990736C1AE66}" type="slidenum">
              <a:rPr lang="en-US" smtClean="0"/>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idx="1"/>
          </p:nvPr>
        </p:nvSpPr>
        <p:spPr/>
        <p:txBody>
          <a:bodyPr/>
          <a:lstStyle>
            <a:lvl5pPr>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4" name="Date Placeholder 3"/>
          <p:cNvSpPr>
            <a:spLocks noGrp="1"/>
          </p:cNvSpPr>
          <p:nvPr>
            <p:ph type="dt" sz="half" idx="10"/>
          </p:nvPr>
        </p:nvSpPr>
        <p:spPr/>
        <p:txBody>
          <a:bodyPr/>
          <a:lstStyle/>
          <a:p>
            <a:fld id="{1A596A7A-EE1A-DA43-B2CA-3402D3B85596}" type="datetimeFigureOut">
              <a:rPr lang="sv-SE" smtClean="0"/>
              <a:t>02/11/17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97B7C3-FEF4-7042-97FF-990736C1AE66}" type="slidenum">
              <a:rPr lang="en-US" smtClean="0"/>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ubrikbild med bildobjekt">
    <p:bg>
      <p:bgRef idx="1003">
        <a:schemeClr val="bg2"/>
      </p:bgRef>
    </p:bg>
    <p:spTree>
      <p:nvGrpSpPr>
        <p:cNvPr id="1" name=""/>
        <p:cNvGrpSpPr/>
        <p:nvPr/>
      </p:nvGrpSpPr>
      <p:grpSpPr>
        <a:xfrm>
          <a:off x="0" y="0"/>
          <a:ext cx="0" cy="0"/>
          <a:chOff x="0" y="0"/>
          <a:chExt cx="0" cy="0"/>
        </a:xfrm>
      </p:grpSpPr>
      <p:pic>
        <p:nvPicPr>
          <p:cNvPr id="12" name="Picture 11" descr="titlePhotoBacking-r.png"/>
          <p:cNvPicPr>
            <a:picLocks noChangeAspect="1"/>
          </p:cNvPicPr>
          <p:nvPr/>
        </p:nvPicPr>
        <p:blipFill>
          <a:blip r:embed="rId2"/>
          <a:srcRect l="17353" t="9412" r="17500" b="32353"/>
          <a:stretch>
            <a:fillRect/>
          </a:stretch>
        </p:blipFill>
        <p:spPr>
          <a:xfrm>
            <a:off x="1586753" y="645459"/>
            <a:ext cx="5957047" cy="3993776"/>
          </a:xfrm>
          <a:prstGeom prst="rect">
            <a:avLst/>
          </a:prstGeom>
        </p:spPr>
      </p:pic>
      <p:sp>
        <p:nvSpPr>
          <p:cNvPr id="4" name="Date Placeholder 3"/>
          <p:cNvSpPr>
            <a:spLocks noGrp="1"/>
          </p:cNvSpPr>
          <p:nvPr>
            <p:ph type="dt" sz="half" idx="10"/>
          </p:nvPr>
        </p:nvSpPr>
        <p:spPr>
          <a:xfrm>
            <a:off x="457200" y="6324600"/>
            <a:ext cx="2133600" cy="273050"/>
          </a:xfrm>
        </p:spPr>
        <p:txBody>
          <a:bodyPr/>
          <a:lstStyle>
            <a:lvl1pPr>
              <a:defRPr sz="1400">
                <a:solidFill>
                  <a:schemeClr val="tx2">
                    <a:lumMod val="75000"/>
                  </a:schemeClr>
                </a:solidFill>
              </a:defRPr>
            </a:lvl1pPr>
          </a:lstStyle>
          <a:p>
            <a:fld id="{1A596A7A-EE1A-DA43-B2CA-3402D3B85596}" type="datetimeFigureOut">
              <a:rPr lang="sv-SE" smtClean="0"/>
              <a:t>02/11/17</a:t>
            </a:fld>
            <a:endParaRPr lang="en-US"/>
          </a:p>
        </p:txBody>
      </p:sp>
      <p:sp>
        <p:nvSpPr>
          <p:cNvPr id="5" name="Footer Placeholder 4"/>
          <p:cNvSpPr>
            <a:spLocks noGrp="1"/>
          </p:cNvSpPr>
          <p:nvPr>
            <p:ph type="ftr" sz="quarter" idx="11"/>
          </p:nvPr>
        </p:nvSpPr>
        <p:spPr>
          <a:xfrm>
            <a:off x="3124200" y="6324600"/>
            <a:ext cx="2895600" cy="273050"/>
          </a:xfrm>
        </p:spPr>
        <p:txBody>
          <a:bodyPr/>
          <a:lstStyle>
            <a:lvl1pPr>
              <a:defRPr sz="1400">
                <a:solidFill>
                  <a:schemeClr val="tx2">
                    <a:lumMod val="75000"/>
                  </a:schemeClr>
                </a:solidFill>
              </a:defRPr>
            </a:lvl1pPr>
          </a:lstStyle>
          <a:p>
            <a:endParaRPr lang="en-US"/>
          </a:p>
        </p:txBody>
      </p:sp>
      <p:sp>
        <p:nvSpPr>
          <p:cNvPr id="6" name="Slide Number Placeholder 5"/>
          <p:cNvSpPr>
            <a:spLocks noGrp="1"/>
          </p:cNvSpPr>
          <p:nvPr>
            <p:ph type="sldNum" sz="quarter" idx="12"/>
          </p:nvPr>
        </p:nvSpPr>
        <p:spPr>
          <a:xfrm>
            <a:off x="6553200" y="6324600"/>
            <a:ext cx="2133600" cy="273050"/>
          </a:xfrm>
        </p:spPr>
        <p:txBody>
          <a:bodyPr/>
          <a:lstStyle>
            <a:lvl1pPr>
              <a:defRPr sz="1400">
                <a:solidFill>
                  <a:schemeClr val="tx2">
                    <a:lumMod val="75000"/>
                  </a:schemeClr>
                </a:solidFill>
              </a:defRPr>
            </a:lvl1pPr>
          </a:lstStyle>
          <a:p>
            <a:fld id="{3297B7C3-FEF4-7042-97FF-990736C1AE66}" type="slidenum">
              <a:rPr lang="en-US" smtClean="0"/>
              <a:t>‹Nr.›</a:t>
            </a:fld>
            <a:endParaRPr lang="en-US"/>
          </a:p>
        </p:txBody>
      </p:sp>
      <p:sp>
        <p:nvSpPr>
          <p:cNvPr id="2" name="Title 1"/>
          <p:cNvSpPr>
            <a:spLocks noGrp="1"/>
          </p:cNvSpPr>
          <p:nvPr>
            <p:ph type="ctrTitle"/>
          </p:nvPr>
        </p:nvSpPr>
        <p:spPr>
          <a:xfrm>
            <a:off x="524435" y="4953000"/>
            <a:ext cx="8095130" cy="857250"/>
          </a:xfrm>
        </p:spPr>
        <p:txBody>
          <a:bodyPr anchor="b" anchorCtr="0">
            <a:noAutofit/>
          </a:bodyPr>
          <a:lstStyle>
            <a:lvl1pPr>
              <a:defRPr sz="5400">
                <a:solidFill>
                  <a:schemeClr val="tx2"/>
                </a:solidFill>
                <a:effectLst>
                  <a:outerShdw blurRad="50800" dist="38100" dir="2700000" algn="tl" rotWithShape="0">
                    <a:prstClr val="black">
                      <a:alpha val="40000"/>
                    </a:prstClr>
                  </a:outerShdw>
                </a:effectLst>
              </a:defRPr>
            </a:lvl1pPr>
          </a:lstStyle>
          <a:p>
            <a:r>
              <a:rPr lang="sv-SE" smtClean="0"/>
              <a:t>Klicka här för att ändra format</a:t>
            </a:r>
            <a:endParaRPr/>
          </a:p>
        </p:txBody>
      </p:sp>
      <p:sp>
        <p:nvSpPr>
          <p:cNvPr id="3" name="Subtitle 2"/>
          <p:cNvSpPr>
            <a:spLocks noGrp="1"/>
          </p:cNvSpPr>
          <p:nvPr>
            <p:ph type="subTitle" idx="1"/>
          </p:nvPr>
        </p:nvSpPr>
        <p:spPr>
          <a:xfrm>
            <a:off x="524435" y="5791200"/>
            <a:ext cx="8095130" cy="507200"/>
          </a:xfrm>
        </p:spPr>
        <p:txBody>
          <a:bodyPr>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dirty="0"/>
          </a:p>
        </p:txBody>
      </p:sp>
      <p:sp>
        <p:nvSpPr>
          <p:cNvPr id="11" name="Picture Placeholder 10"/>
          <p:cNvSpPr>
            <a:spLocks noGrp="1"/>
          </p:cNvSpPr>
          <p:nvPr>
            <p:ph type="pic" sz="quarter" idx="13"/>
          </p:nvPr>
        </p:nvSpPr>
        <p:spPr>
          <a:xfrm>
            <a:off x="1764792" y="804672"/>
            <a:ext cx="5638800" cy="3657600"/>
          </a:xfrm>
        </p:spPr>
        <p:txBody>
          <a:bodyPr/>
          <a:lstStyle>
            <a:lvl1pPr>
              <a:buNone/>
              <a:defRPr>
                <a:solidFill>
                  <a:schemeClr val="bg2"/>
                </a:solidFill>
              </a:defRPr>
            </a:lvl1pPr>
          </a:lstStyle>
          <a:p>
            <a:r>
              <a:rPr lang="sv-SE" smtClean="0"/>
              <a:t>Dra bilden till platshållaren eller klicka på ikonen för att lägga till den</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0818" y="2514600"/>
            <a:ext cx="8162365" cy="914400"/>
          </a:xfrm>
        </p:spPr>
        <p:txBody>
          <a:bodyPr anchor="b" anchorCtr="0"/>
          <a:lstStyle>
            <a:lvl1pPr algn="ctr">
              <a:defRPr sz="5400" b="0" cap="none" baseline="0">
                <a:solidFill>
                  <a:schemeClr val="tx2"/>
                </a:solidFill>
                <a:effectLst>
                  <a:outerShdw blurRad="50800" dist="38100" dir="2700000" algn="tl" rotWithShape="0">
                    <a:prstClr val="black">
                      <a:alpha val="40000"/>
                    </a:prstClr>
                  </a:outerShdw>
                </a:effectLst>
              </a:defRPr>
            </a:lvl1pPr>
          </a:lstStyle>
          <a:p>
            <a:r>
              <a:rPr lang="sv-SE" smtClean="0"/>
              <a:t>Klicka här för att ändra format</a:t>
            </a:r>
            <a:endParaRPr/>
          </a:p>
        </p:txBody>
      </p:sp>
      <p:sp>
        <p:nvSpPr>
          <p:cNvPr id="3" name="Text Placeholder 2"/>
          <p:cNvSpPr>
            <a:spLocks noGrp="1"/>
          </p:cNvSpPr>
          <p:nvPr>
            <p:ph type="body" idx="1"/>
          </p:nvPr>
        </p:nvSpPr>
        <p:spPr>
          <a:xfrm>
            <a:off x="490818" y="3429000"/>
            <a:ext cx="8162365" cy="701000"/>
          </a:xfrm>
        </p:spPr>
        <p:txBody>
          <a:bodyPr anchor="t" anchorCtr="0">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400" kern="1200">
                <a:solidFill>
                  <a:schemeClr val="tx2">
                    <a:lumMod val="75000"/>
                  </a:schemeClr>
                </a:solidFill>
                <a:latin typeface="+mn-lt"/>
                <a:ea typeface="+mn-ea"/>
                <a:cs typeface="+mn-cs"/>
              </a:defRPr>
            </a:lvl1pPr>
          </a:lstStyle>
          <a:p>
            <a:fld id="{1A596A7A-EE1A-DA43-B2CA-3402D3B85596}" type="datetimeFigureOut">
              <a:rPr lang="sv-SE" smtClean="0"/>
              <a:t>02/11/17</a:t>
            </a:fld>
            <a:endParaRPr lang="en-US"/>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400" kern="1200">
                <a:solidFill>
                  <a:schemeClr val="tx2">
                    <a:lumMod val="75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400" kern="1200">
                <a:solidFill>
                  <a:schemeClr val="tx2">
                    <a:lumMod val="75000"/>
                  </a:schemeClr>
                </a:solidFill>
                <a:latin typeface="+mn-lt"/>
                <a:ea typeface="+mn-ea"/>
                <a:cs typeface="+mn-cs"/>
              </a:defRPr>
            </a:lvl1pPr>
          </a:lstStyle>
          <a:p>
            <a:fld id="{3297B7C3-FEF4-7042-97FF-990736C1AE66}" type="slidenum">
              <a:rPr lang="en-US" smtClean="0"/>
              <a:t>‹Nr.›</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4" name="Content Placeholder 3"/>
          <p:cNvSpPr>
            <a:spLocks noGrp="1"/>
          </p:cNvSpPr>
          <p:nvPr>
            <p:ph sz="half" idx="2"/>
          </p:nvPr>
        </p:nvSpPr>
        <p:spPr>
          <a:xfrm>
            <a:off x="46482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5" name="Date Placeholder 4"/>
          <p:cNvSpPr>
            <a:spLocks noGrp="1"/>
          </p:cNvSpPr>
          <p:nvPr>
            <p:ph type="dt" sz="half" idx="10"/>
          </p:nvPr>
        </p:nvSpPr>
        <p:spPr/>
        <p:txBody>
          <a:bodyPr/>
          <a:lstStyle/>
          <a:p>
            <a:fld id="{1A596A7A-EE1A-DA43-B2CA-3402D3B85596}" type="datetimeFigureOut">
              <a:rPr lang="sv-SE" smtClean="0"/>
              <a:t>02/11/17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97B7C3-FEF4-7042-97FF-990736C1AE66}" type="slidenum">
              <a:rPr lang="en-US" smtClean="0"/>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Klicka här för att ändra format</a:t>
            </a:r>
            <a:endParaRPr/>
          </a:p>
        </p:txBody>
      </p:sp>
      <p:sp>
        <p:nvSpPr>
          <p:cNvPr id="3" name="Text Placeholder 2"/>
          <p:cNvSpPr>
            <a:spLocks noGrp="1"/>
          </p:cNvSpPr>
          <p:nvPr>
            <p:ph type="body" idx="1"/>
          </p:nvPr>
        </p:nvSpPr>
        <p:spPr>
          <a:xfrm>
            <a:off x="723900" y="1598613"/>
            <a:ext cx="3773488"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Content Placeholder 3"/>
          <p:cNvSpPr>
            <a:spLocks noGrp="1"/>
          </p:cNvSpPr>
          <p:nvPr>
            <p:ph sz="half" idx="2"/>
          </p:nvPr>
        </p:nvSpPr>
        <p:spPr>
          <a:xfrm>
            <a:off x="723900" y="2174875"/>
            <a:ext cx="3773488"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5" name="Text Placeholder 4"/>
          <p:cNvSpPr>
            <a:spLocks noGrp="1"/>
          </p:cNvSpPr>
          <p:nvPr>
            <p:ph type="body" sz="quarter" idx="3"/>
          </p:nvPr>
        </p:nvSpPr>
        <p:spPr>
          <a:xfrm>
            <a:off x="4645026" y="1598613"/>
            <a:ext cx="3776472"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Content Placeholder 5"/>
          <p:cNvSpPr>
            <a:spLocks noGrp="1"/>
          </p:cNvSpPr>
          <p:nvPr>
            <p:ph sz="quarter" idx="4"/>
          </p:nvPr>
        </p:nvSpPr>
        <p:spPr>
          <a:xfrm>
            <a:off x="4645026" y="2174875"/>
            <a:ext cx="3776472"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7" name="Date Placeholder 6"/>
          <p:cNvSpPr>
            <a:spLocks noGrp="1"/>
          </p:cNvSpPr>
          <p:nvPr>
            <p:ph type="dt" sz="half" idx="10"/>
          </p:nvPr>
        </p:nvSpPr>
        <p:spPr/>
        <p:txBody>
          <a:bodyPr/>
          <a:lstStyle/>
          <a:p>
            <a:fld id="{1A596A7A-EE1A-DA43-B2CA-3402D3B85596}" type="datetimeFigureOut">
              <a:rPr lang="sv-SE" smtClean="0"/>
              <a:t>02/11/17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97B7C3-FEF4-7042-97FF-990736C1AE66}" type="slidenum">
              <a:rPr lang="en-US" smtClean="0"/>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innehållsdelar, över-/nederka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sz="half" idx="1"/>
          </p:nvPr>
        </p:nvSpPr>
        <p:spPr>
          <a:xfrm>
            <a:off x="723900" y="1586753"/>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5" name="Date Placeholder 4"/>
          <p:cNvSpPr>
            <a:spLocks noGrp="1"/>
          </p:cNvSpPr>
          <p:nvPr>
            <p:ph type="dt" sz="half" idx="10"/>
          </p:nvPr>
        </p:nvSpPr>
        <p:spPr/>
        <p:txBody>
          <a:bodyPr/>
          <a:lstStyle/>
          <a:p>
            <a:fld id="{1A596A7A-EE1A-DA43-B2CA-3402D3B85596}" type="datetimeFigureOut">
              <a:rPr lang="sv-SE" smtClean="0"/>
              <a:t>02/11/17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97B7C3-FEF4-7042-97FF-990736C1AE66}" type="slidenum">
              <a:rPr lang="en-US" smtClean="0"/>
              <a:t>‹Nr.›</a:t>
            </a:fld>
            <a:endParaRPr lang="en-US"/>
          </a:p>
        </p:txBody>
      </p:sp>
      <p:sp>
        <p:nvSpPr>
          <p:cNvPr id="8" name="Content Placeholder 2"/>
          <p:cNvSpPr>
            <a:spLocks noGrp="1"/>
          </p:cNvSpPr>
          <p:nvPr>
            <p:ph sz="half" idx="13"/>
          </p:nvPr>
        </p:nvSpPr>
        <p:spPr>
          <a:xfrm>
            <a:off x="723900" y="3914170"/>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5" name="Date Placeholder 4"/>
          <p:cNvSpPr>
            <a:spLocks noGrp="1"/>
          </p:cNvSpPr>
          <p:nvPr>
            <p:ph type="dt" sz="half" idx="10"/>
          </p:nvPr>
        </p:nvSpPr>
        <p:spPr/>
        <p:txBody>
          <a:bodyPr/>
          <a:lstStyle/>
          <a:p>
            <a:fld id="{1A596A7A-EE1A-DA43-B2CA-3402D3B85596}" type="datetimeFigureOut">
              <a:rPr lang="sv-SE" smtClean="0"/>
              <a:t>02/11/17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97B7C3-FEF4-7042-97FF-990736C1AE66}" type="slidenum">
              <a:rPr lang="en-US" smtClean="0"/>
              <a:t>‹Nr.›</a:t>
            </a:fld>
            <a:endParaRPr lang="en-US"/>
          </a:p>
        </p:txBody>
      </p:sp>
      <p:sp>
        <p:nvSpPr>
          <p:cNvPr id="8"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Date Placeholder 2"/>
          <p:cNvSpPr>
            <a:spLocks noGrp="1"/>
          </p:cNvSpPr>
          <p:nvPr>
            <p:ph type="dt" sz="half" idx="10"/>
          </p:nvPr>
        </p:nvSpPr>
        <p:spPr/>
        <p:txBody>
          <a:bodyPr/>
          <a:lstStyle/>
          <a:p>
            <a:fld id="{1A596A7A-EE1A-DA43-B2CA-3402D3B85596}" type="datetimeFigureOut">
              <a:rPr lang="sv-SE" smtClean="0"/>
              <a:t>02/11/17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97B7C3-FEF4-7042-97FF-990736C1AE66}" type="slidenum">
              <a:rPr lang="en-US" smtClean="0"/>
              <a:t>‹Nr.›</a:t>
            </a:fld>
            <a:endParaRPr lang="en-US"/>
          </a:p>
        </p:txBody>
      </p:sp>
      <p:sp>
        <p:nvSpPr>
          <p:cNvPr id="6" name="Content Placeholder 2"/>
          <p:cNvSpPr>
            <a:spLocks noGrp="1"/>
          </p:cNvSpPr>
          <p:nvPr>
            <p:ph sz="half" idx="1"/>
          </p:nvPr>
        </p:nvSpPr>
        <p:spPr>
          <a:xfrm>
            <a:off x="7239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7"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8" name="Content Placeholder 2"/>
          <p:cNvSpPr>
            <a:spLocks noGrp="1"/>
          </p:cNvSpPr>
          <p:nvPr>
            <p:ph sz="half" idx="13"/>
          </p:nvPr>
        </p:nvSpPr>
        <p:spPr>
          <a:xfrm>
            <a:off x="7239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6141" y="314979"/>
            <a:ext cx="7691719" cy="1143000"/>
          </a:xfrm>
          <a:prstGeom prst="rect">
            <a:avLst/>
          </a:prstGeom>
        </p:spPr>
        <p:txBody>
          <a:bodyPr vert="horz" lIns="91440" tIns="45720" rIns="91440" bIns="45720" rtlCol="0" anchor="ctr">
            <a:noAutofit/>
          </a:bodyPr>
          <a:lstStyle/>
          <a:p>
            <a:r>
              <a:rPr/>
              <a:t>Click to edit title style</a:t>
            </a:r>
          </a:p>
        </p:txBody>
      </p:sp>
      <p:sp>
        <p:nvSpPr>
          <p:cNvPr id="3" name="Text Placeholder 2"/>
          <p:cNvSpPr>
            <a:spLocks noGrp="1"/>
          </p:cNvSpPr>
          <p:nvPr>
            <p:ph type="body" idx="1"/>
          </p:nvPr>
        </p:nvSpPr>
        <p:spPr>
          <a:xfrm>
            <a:off x="726141" y="1586753"/>
            <a:ext cx="7691719" cy="4571999"/>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chemeClr val="tx1">
                    <a:lumMod val="65000"/>
                    <a:lumOff val="35000"/>
                  </a:schemeClr>
                </a:solidFill>
              </a:defRPr>
            </a:lvl1pPr>
          </a:lstStyle>
          <a:p>
            <a:fld id="{1A596A7A-EE1A-DA43-B2CA-3402D3B85596}" type="datetimeFigureOut">
              <a:rPr lang="sv-SE" smtClean="0"/>
              <a:t>02/11/17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lumMod val="65000"/>
                    <a:lumOff val="35000"/>
                  </a:schemeClr>
                </a:solidFill>
              </a:defRPr>
            </a:lvl1pPr>
          </a:lstStyle>
          <a:p>
            <a:fld id="{3297B7C3-FEF4-7042-97FF-990736C1AE66}" type="slidenum">
              <a:rPr lang="en-US" smtClean="0"/>
              <a:t>‹Nr.›</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914400" rtl="0" eaLnBrk="1" latinLnBrk="0" hangingPunct="1">
        <a:spcBef>
          <a:spcPct val="0"/>
        </a:spcBef>
        <a:buNone/>
        <a:defRPr sz="5400" kern="1200">
          <a:solidFill>
            <a:schemeClr val="tx1">
              <a:lumMod val="85000"/>
              <a:lumOff val="15000"/>
            </a:schemeClr>
          </a:solidFill>
          <a:latin typeface="+mj-lt"/>
          <a:ea typeface="+mj-ea"/>
          <a:cs typeface="+mj-cs"/>
        </a:defRPr>
      </a:lvl1pPr>
    </p:titleStyle>
    <p:bodyStyle>
      <a:lvl1pPr marL="457200" indent="-457200" algn="l" defTabSz="914400" rtl="0" eaLnBrk="1" latinLnBrk="0" hangingPunct="1">
        <a:spcBef>
          <a:spcPts val="2400"/>
        </a:spcBef>
        <a:buSzPct val="90000"/>
        <a:buFont typeface="Wingdings" pitchFamily="2" charset="2"/>
        <a:buChar char="v"/>
        <a:defRPr sz="24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1200"/>
        </a:spcBef>
        <a:buClr>
          <a:schemeClr val="bg1">
            <a:lumMod val="65000"/>
          </a:schemeClr>
        </a:buClr>
        <a:buSzPct val="90000"/>
        <a:buFont typeface="Wingdings" pitchFamily="2" charset="2"/>
        <a:buChar char="v"/>
        <a:defRPr sz="2200" kern="1200">
          <a:solidFill>
            <a:schemeClr val="tx1">
              <a:lumMod val="75000"/>
              <a:lumOff val="25000"/>
            </a:schemeClr>
          </a:solidFill>
          <a:latin typeface="+mn-lt"/>
          <a:ea typeface="+mn-ea"/>
          <a:cs typeface="+mn-cs"/>
        </a:defRPr>
      </a:lvl2pPr>
      <a:lvl3pPr marL="1263650" indent="-349250" algn="l" defTabSz="914400" rtl="0" eaLnBrk="1" latinLnBrk="0" hangingPunct="1">
        <a:spcBef>
          <a:spcPts val="1200"/>
        </a:spcBef>
        <a:buSzPct val="90000"/>
        <a:buFont typeface="Wingdings" pitchFamily="2" charset="2"/>
        <a:buChar char="v"/>
        <a:defRPr sz="2000" kern="1200">
          <a:solidFill>
            <a:schemeClr val="tx1">
              <a:lumMod val="75000"/>
              <a:lumOff val="25000"/>
            </a:schemeClr>
          </a:solidFill>
          <a:latin typeface="+mn-lt"/>
          <a:ea typeface="+mn-ea"/>
          <a:cs typeface="+mn-cs"/>
        </a:defRPr>
      </a:lvl3pPr>
      <a:lvl4pPr marL="1600200" indent="-336550" algn="l" defTabSz="914400" rtl="0" eaLnBrk="1" latinLnBrk="0" hangingPunct="1">
        <a:spcBef>
          <a:spcPts val="1200"/>
        </a:spcBef>
        <a:buClr>
          <a:schemeClr val="bg1">
            <a:lumMod val="65000"/>
          </a:schemeClr>
        </a:buClr>
        <a:buSzPct val="90000"/>
        <a:buFont typeface="Wingdings" pitchFamily="2" charset="2"/>
        <a:buChar char="v"/>
        <a:defRPr sz="1800" kern="1200">
          <a:solidFill>
            <a:schemeClr val="tx1">
              <a:lumMod val="75000"/>
              <a:lumOff val="25000"/>
            </a:schemeClr>
          </a:solidFill>
          <a:latin typeface="+mn-lt"/>
          <a:ea typeface="+mn-ea"/>
          <a:cs typeface="+mn-cs"/>
        </a:defRPr>
      </a:lvl4pPr>
      <a:lvl5pPr marL="1946275" indent="-346075" algn="l" defTabSz="914400" rtl="0" eaLnBrk="1" latinLnBrk="0" hangingPunct="1">
        <a:spcBef>
          <a:spcPts val="1200"/>
        </a:spcBef>
        <a:buSzPct val="90000"/>
        <a:buFont typeface="Wingdings" pitchFamily="2" charset="2"/>
        <a:buChar char="v"/>
        <a:defRPr sz="1800" kern="1200">
          <a:solidFill>
            <a:schemeClr val="tx1">
              <a:lumMod val="75000"/>
              <a:lumOff val="25000"/>
            </a:schemeClr>
          </a:solidFill>
          <a:latin typeface="+mn-lt"/>
          <a:ea typeface="+mn-ea"/>
          <a:cs typeface="+mn-cs"/>
        </a:defRPr>
      </a:lvl5pPr>
      <a:lvl6pPr marL="229076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6pPr>
      <a:lvl7pPr marL="2625725" indent="-344488" algn="l" defTabSz="914400" rtl="0" eaLnBrk="1" latinLnBrk="0" hangingPunct="1">
        <a:spcBef>
          <a:spcPct val="20000"/>
        </a:spcBef>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7pPr>
      <a:lvl8pPr marL="297021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8pPr>
      <a:lvl9pPr marL="3313113" indent="-344488" algn="l" defTabSz="914400" rtl="0" eaLnBrk="1" latinLnBrk="0" hangingPunct="1">
        <a:spcBef>
          <a:spcPct val="20000"/>
        </a:spcBef>
        <a:buSzPct val="90000"/>
        <a:buFont typeface="Wingdings" pitchFamily="2" charset="2"/>
        <a:buChar char="v"/>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2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2.emf"/><Relationship Id="rId5" Type="http://schemas.openxmlformats.org/officeDocument/2006/relationships/oleObject" Target="../embeddings/oleObject2.bin"/><Relationship Id="rId6" Type="http://schemas.openxmlformats.org/officeDocument/2006/relationships/oleObject" Target="../embeddings/Microsoft_Word_97_-_2004-dokument1.doc"/><Relationship Id="rId7" Type="http://schemas.openxmlformats.org/officeDocument/2006/relationships/image" Target="../media/image2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22.emf"/><Relationship Id="rId5" Type="http://schemas.openxmlformats.org/officeDocument/2006/relationships/oleObject" Target="../embeddings/oleObject4.bin"/><Relationship Id="rId6" Type="http://schemas.openxmlformats.org/officeDocument/2006/relationships/oleObject" Target="../embeddings/Microsoft_Word_97_-_2004-dokument2.doc"/><Relationship Id="rId7" Type="http://schemas.openxmlformats.org/officeDocument/2006/relationships/image" Target="../media/image23.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22.emf"/><Relationship Id="rId5" Type="http://schemas.openxmlformats.org/officeDocument/2006/relationships/oleObject" Target="../embeddings/oleObject6.bin"/><Relationship Id="rId6" Type="http://schemas.openxmlformats.org/officeDocument/2006/relationships/oleObject" Target="../embeddings/Microsoft_Word_97_-_2004-dokument3.doc"/><Relationship Id="rId7" Type="http://schemas.openxmlformats.org/officeDocument/2006/relationships/image" Target="../media/image23.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hyperlink" Target="https://cogvim.org/" TargetMode="External"/><Relationship Id="rId4" Type="http://schemas.openxmlformats.org/officeDocument/2006/relationships/hyperlink" Target="http://www.birmingham.ac.uk/schools/business/research/research-projects/emma.aspxhttps:/multimodalmetaphor.com" TargetMode="External"/><Relationship Id="rId1" Type="http://schemas.openxmlformats.org/officeDocument/2006/relationships/slideLayout" Target="../slideLayouts/slideLayout2.xml"/><Relationship Id="rId2" Type="http://schemas.openxmlformats.org/officeDocument/2006/relationships/hyperlink" Target="http://www.vismet.org/VisMet/display.php"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smtClean="0"/>
              <a:t>Projects</a:t>
            </a:r>
            <a:endParaRPr lang="en-US" dirty="0"/>
          </a:p>
        </p:txBody>
      </p:sp>
      <p:sp>
        <p:nvSpPr>
          <p:cNvPr id="3" name="Platshållare för innehåll 2"/>
          <p:cNvSpPr>
            <a:spLocks noGrp="1"/>
          </p:cNvSpPr>
          <p:nvPr>
            <p:ph idx="1"/>
          </p:nvPr>
        </p:nvSpPr>
        <p:spPr/>
        <p:txBody>
          <a:bodyPr>
            <a:normAutofit/>
          </a:bodyPr>
          <a:lstStyle/>
          <a:p>
            <a:r>
              <a:rPr lang="en-US" dirty="0"/>
              <a:t>1. Pantomime with </a:t>
            </a:r>
            <a:r>
              <a:rPr lang="en-US" dirty="0" smtClean="0"/>
              <a:t>and </a:t>
            </a:r>
            <a:r>
              <a:rPr lang="en-US" dirty="0"/>
              <a:t>without </a:t>
            </a:r>
            <a:r>
              <a:rPr lang="en-US" dirty="0" smtClean="0"/>
              <a:t>vocalization (Zlatev)</a:t>
            </a:r>
          </a:p>
          <a:p>
            <a:r>
              <a:rPr lang="en-US" dirty="0"/>
              <a:t>2. Understanding communicative </a:t>
            </a:r>
            <a:r>
              <a:rPr lang="en-US" dirty="0" smtClean="0"/>
              <a:t>signs </a:t>
            </a:r>
            <a:r>
              <a:rPr lang="en-US" dirty="0"/>
              <a:t>by </a:t>
            </a:r>
            <a:r>
              <a:rPr lang="en-US" dirty="0" smtClean="0"/>
              <a:t>domestic animals? (Zlatev)</a:t>
            </a:r>
          </a:p>
          <a:p>
            <a:r>
              <a:rPr lang="en-US" dirty="0"/>
              <a:t>3. Understanding referential iconicity in </a:t>
            </a:r>
            <a:r>
              <a:rPr lang="en-US" dirty="0" smtClean="0"/>
              <a:t>music (Zlatev)</a:t>
            </a:r>
          </a:p>
          <a:p>
            <a:r>
              <a:rPr lang="en-US" dirty="0"/>
              <a:t>4. Children’s ability to interpret </a:t>
            </a:r>
            <a:r>
              <a:rPr lang="en-US" dirty="0" smtClean="0"/>
              <a:t>pictures (</a:t>
            </a:r>
            <a:r>
              <a:rPr lang="en-US" dirty="0" err="1" smtClean="0"/>
              <a:t>Sonesson</a:t>
            </a:r>
            <a:r>
              <a:rPr lang="en-US" dirty="0" smtClean="0"/>
              <a:t>)</a:t>
            </a:r>
          </a:p>
          <a:p>
            <a:r>
              <a:rPr lang="en-US" dirty="0"/>
              <a:t>5. The indexicality of pictures (</a:t>
            </a:r>
            <a:r>
              <a:rPr lang="en-US" dirty="0" err="1"/>
              <a:t>Sonesson</a:t>
            </a:r>
            <a:r>
              <a:rPr lang="en-US" dirty="0" smtClean="0"/>
              <a:t>)</a:t>
            </a:r>
          </a:p>
          <a:p>
            <a:r>
              <a:rPr lang="en-US" dirty="0"/>
              <a:t>6. Visual rhetoric (</a:t>
            </a:r>
            <a:r>
              <a:rPr lang="en-US" dirty="0" err="1"/>
              <a:t>Sonesson</a:t>
            </a:r>
            <a:r>
              <a:rPr lang="en-US" dirty="0"/>
              <a:t>)</a:t>
            </a:r>
          </a:p>
          <a:p>
            <a:endParaRPr lang="en-US" dirty="0"/>
          </a:p>
        </p:txBody>
      </p:sp>
    </p:spTree>
    <p:extLst>
      <p:ext uri="{BB962C8B-B14F-4D97-AF65-F5344CB8AC3E}">
        <p14:creationId xmlns:p14="http://schemas.microsoft.com/office/powerpoint/2010/main" val="280815522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en-GB" sz="4000" b="1" dirty="0"/>
              <a:t>4. Children’s ability to interpret pictures</a:t>
            </a:r>
          </a:p>
        </p:txBody>
      </p:sp>
      <p:sp>
        <p:nvSpPr>
          <p:cNvPr id="3" name="Platshållare för innehåll 2"/>
          <p:cNvSpPr>
            <a:spLocks noGrp="1"/>
          </p:cNvSpPr>
          <p:nvPr>
            <p:ph idx="1"/>
          </p:nvPr>
        </p:nvSpPr>
        <p:spPr>
          <a:xfrm>
            <a:off x="3606800" y="1806574"/>
            <a:ext cx="5094514" cy="4964339"/>
          </a:xfrm>
        </p:spPr>
        <p:txBody>
          <a:bodyPr>
            <a:normAutofit/>
          </a:bodyPr>
          <a:lstStyle/>
          <a:p>
            <a:pPr marL="0" indent="0">
              <a:buNone/>
            </a:pPr>
            <a:r>
              <a:rPr lang="en-GB" sz="2000" dirty="0" smtClean="0">
                <a:latin typeface="Times New Roman" charset="0"/>
                <a:ea typeface="Times New Roman" charset="0"/>
                <a:cs typeface="Times New Roman" charset="0"/>
              </a:rPr>
              <a:t>In </a:t>
            </a:r>
            <a:r>
              <a:rPr lang="en-GB" sz="2000" dirty="0">
                <a:latin typeface="Times New Roman" charset="0"/>
                <a:ea typeface="Times New Roman" charset="0"/>
                <a:cs typeface="Times New Roman" charset="0"/>
              </a:rPr>
              <a:t>order to check that children understood the function of the picture, </a:t>
            </a:r>
            <a:r>
              <a:rPr lang="en-GB" sz="2000" dirty="0" err="1">
                <a:latin typeface="Times New Roman" charset="0"/>
                <a:ea typeface="Times New Roman" charset="0"/>
                <a:cs typeface="Times New Roman" charset="0"/>
              </a:rPr>
              <a:t>DeLoache</a:t>
            </a:r>
            <a:r>
              <a:rPr lang="en-GB" sz="2000" dirty="0">
                <a:latin typeface="Times New Roman" charset="0"/>
                <a:ea typeface="Times New Roman" charset="0"/>
                <a:cs typeface="Times New Roman" charset="0"/>
              </a:rPr>
              <a:t> had them retrieve a hidden object in another room, which they had seen in a picture. </a:t>
            </a:r>
            <a:r>
              <a:rPr lang="en-GB" sz="2000" dirty="0" err="1">
                <a:latin typeface="Times New Roman" charset="0"/>
                <a:ea typeface="Times New Roman" charset="0"/>
                <a:cs typeface="Times New Roman" charset="0"/>
              </a:rPr>
              <a:t>Lenninger</a:t>
            </a:r>
            <a:r>
              <a:rPr lang="en-GB" sz="2000" dirty="0">
                <a:latin typeface="Times New Roman" charset="0"/>
                <a:ea typeface="Times New Roman" charset="0"/>
                <a:cs typeface="Times New Roman" charset="0"/>
              </a:rPr>
              <a:t> (2009; 2012) eliminated the element of hiding and realised the experiment in a familiar environment, and yet did not find any essentially better </a:t>
            </a:r>
            <a:r>
              <a:rPr lang="en-GB" sz="2000" dirty="0" smtClean="0">
                <a:latin typeface="Times New Roman" charset="0"/>
                <a:ea typeface="Times New Roman" charset="0"/>
                <a:cs typeface="Times New Roman" charset="0"/>
              </a:rPr>
              <a:t>result.</a:t>
            </a:r>
          </a:p>
          <a:p>
            <a:pPr marL="0" indent="0">
              <a:buNone/>
            </a:pPr>
            <a:r>
              <a:rPr lang="en-GB" sz="2000" dirty="0" smtClean="0">
                <a:latin typeface="Times New Roman" charset="0"/>
                <a:ea typeface="Times New Roman" charset="0"/>
                <a:cs typeface="Times New Roman" charset="0"/>
              </a:rPr>
              <a:t>However</a:t>
            </a:r>
            <a:r>
              <a:rPr lang="en-GB" sz="2000" dirty="0">
                <a:latin typeface="Times New Roman" charset="0"/>
                <a:ea typeface="Times New Roman" charset="0"/>
                <a:cs typeface="Times New Roman" charset="0"/>
              </a:rPr>
              <a:t>, the idea that pictures simply have the function of designating an object in the real world may be too simple. In fact, children’s first acquaintance with pictures, as well as with the object depicted, may very well occur with the “reading” of picture books. </a:t>
            </a:r>
          </a:p>
        </p:txBody>
      </p:sp>
      <p:pic>
        <p:nvPicPr>
          <p:cNvPr id="5" name="Bildobjekt 3" descr="proom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8269" y="1806575"/>
            <a:ext cx="2808287"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671" y="4180114"/>
            <a:ext cx="2806700" cy="2374900"/>
          </a:xfrm>
          <a:prstGeom prst="rect">
            <a:avLst/>
          </a:prstGeom>
        </p:spPr>
      </p:pic>
    </p:spTree>
    <p:extLst>
      <p:ext uri="{BB962C8B-B14F-4D97-AF65-F5344CB8AC3E}">
        <p14:creationId xmlns:p14="http://schemas.microsoft.com/office/powerpoint/2010/main" val="147658309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pPr lvl="0"/>
            <a:r>
              <a:rPr lang="en-GB" sz="4000" b="1" dirty="0"/>
              <a:t>4. Children’s ability to interpret pictures</a:t>
            </a:r>
          </a:p>
        </p:txBody>
      </p:sp>
      <p:sp>
        <p:nvSpPr>
          <p:cNvPr id="3" name="Platshållare för innehåll 2"/>
          <p:cNvSpPr>
            <a:spLocks noGrp="1"/>
          </p:cNvSpPr>
          <p:nvPr>
            <p:ph idx="1"/>
          </p:nvPr>
        </p:nvSpPr>
        <p:spPr>
          <a:xfrm>
            <a:off x="726142" y="1586753"/>
            <a:ext cx="5914144" cy="4799533"/>
          </a:xfrm>
        </p:spPr>
        <p:txBody>
          <a:bodyPr>
            <a:normAutofit/>
          </a:bodyPr>
          <a:lstStyle/>
          <a:p>
            <a:pPr marL="0" indent="0">
              <a:buNone/>
            </a:pPr>
            <a:r>
              <a:rPr lang="en-GB" dirty="0" smtClean="0">
                <a:latin typeface="Times New Roman" charset="0"/>
                <a:ea typeface="Times New Roman" charset="0"/>
                <a:cs typeface="Times New Roman" charset="0"/>
              </a:rPr>
              <a:t>In </a:t>
            </a:r>
            <a:r>
              <a:rPr lang="en-GB" dirty="0">
                <a:latin typeface="Times New Roman" charset="0"/>
                <a:ea typeface="Times New Roman" charset="0"/>
                <a:cs typeface="Times New Roman" charset="0"/>
              </a:rPr>
              <a:t>a pilot study, </a:t>
            </a:r>
            <a:r>
              <a:rPr lang="en-GB" dirty="0" err="1">
                <a:latin typeface="Times New Roman" charset="0"/>
                <a:ea typeface="Times New Roman" charset="0"/>
                <a:cs typeface="Times New Roman" charset="0"/>
              </a:rPr>
              <a:t>Lenninger</a:t>
            </a:r>
            <a:r>
              <a:rPr lang="en-GB" dirty="0">
                <a:latin typeface="Times New Roman" charset="0"/>
                <a:ea typeface="Times New Roman" charset="0"/>
                <a:cs typeface="Times New Roman" charset="0"/>
              </a:rPr>
              <a:t> found that children could much earlier identify one object they had seen in one picture when it appeared in another picture. If this is going to show that children understand pictures, without being able to localise their referents, we must be sure that the children still understand that the picture is not the object. In other terms, they must identify the picture object, not the picture thing (Cf. Sonesson &amp; </a:t>
            </a:r>
            <a:r>
              <a:rPr lang="en-GB" dirty="0" err="1" smtClean="0">
                <a:latin typeface="Times New Roman" charset="0"/>
                <a:ea typeface="Times New Roman" charset="0"/>
                <a:cs typeface="Times New Roman" charset="0"/>
              </a:rPr>
              <a:t>Lenninger</a:t>
            </a:r>
            <a:r>
              <a:rPr lang="en-GB" dirty="0">
                <a:latin typeface="Times New Roman" charset="0"/>
                <a:ea typeface="Times New Roman" charset="0"/>
                <a:cs typeface="Times New Roman" charset="0"/>
              </a:rPr>
              <a:t> </a:t>
            </a:r>
            <a:r>
              <a:rPr lang="en-GB" dirty="0" smtClean="0">
                <a:latin typeface="Times New Roman" charset="0"/>
                <a:ea typeface="Times New Roman" charset="0"/>
                <a:cs typeface="Times New Roman" charset="0"/>
              </a:rPr>
              <a:t>2015)</a:t>
            </a:r>
            <a:endParaRPr lang="en-GB" dirty="0">
              <a:latin typeface="Times New Roman" charset="0"/>
              <a:ea typeface="Times New Roman" charset="0"/>
              <a:cs typeface="Times New Roman" charset="0"/>
            </a:endParaRPr>
          </a:p>
          <a:p>
            <a:endParaRPr lang="en-GB"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8207" y="499991"/>
            <a:ext cx="3099487" cy="5435120"/>
          </a:xfrm>
          <a:prstGeom prst="rect">
            <a:avLst/>
          </a:prstGeom>
        </p:spPr>
      </p:pic>
    </p:spTree>
    <p:extLst>
      <p:ext uri="{BB962C8B-B14F-4D97-AF65-F5344CB8AC3E}">
        <p14:creationId xmlns:p14="http://schemas.microsoft.com/office/powerpoint/2010/main" val="373535335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pPr lvl="0"/>
            <a:r>
              <a:rPr lang="en-GB" sz="4000" b="1" dirty="0" smtClean="0"/>
              <a:t>4. </a:t>
            </a:r>
            <a:r>
              <a:rPr lang="en-GB" sz="4000" b="1" dirty="0"/>
              <a:t>Children’s ability to interpret </a:t>
            </a:r>
            <a:r>
              <a:rPr lang="en-GB" sz="4000" b="1" dirty="0" smtClean="0"/>
              <a:t>pictures</a:t>
            </a:r>
            <a:endParaRPr lang="en-GB" sz="4000" dirty="0"/>
          </a:p>
        </p:txBody>
      </p:sp>
      <p:sp>
        <p:nvSpPr>
          <p:cNvPr id="3" name="Platshållare för innehåll 2"/>
          <p:cNvSpPr>
            <a:spLocks noGrp="1"/>
          </p:cNvSpPr>
          <p:nvPr>
            <p:ph idx="1"/>
          </p:nvPr>
        </p:nvSpPr>
        <p:spPr>
          <a:xfrm>
            <a:off x="726142" y="1586753"/>
            <a:ext cx="6023002" cy="4705190"/>
          </a:xfrm>
        </p:spPr>
        <p:txBody>
          <a:bodyPr>
            <a:normAutofit fontScale="85000" lnSpcReduction="10000"/>
          </a:bodyPr>
          <a:lstStyle/>
          <a:p>
            <a:pPr marL="0" indent="0">
              <a:buNone/>
            </a:pPr>
            <a:r>
              <a:rPr lang="en-GB" i="1" dirty="0">
                <a:latin typeface="Times New Roman" charset="0"/>
                <a:ea typeface="Times New Roman" charset="0"/>
                <a:cs typeface="Times New Roman" charset="0"/>
              </a:rPr>
              <a:t>Tasks:</a:t>
            </a:r>
            <a:r>
              <a:rPr lang="en-GB" dirty="0">
                <a:latin typeface="Times New Roman" charset="0"/>
                <a:ea typeface="Times New Roman" charset="0"/>
                <a:cs typeface="Times New Roman" charset="0"/>
              </a:rPr>
              <a:t> </a:t>
            </a:r>
            <a:r>
              <a:rPr lang="en-GB" dirty="0" smtClean="0">
                <a:latin typeface="Times New Roman" charset="0"/>
                <a:ea typeface="Times New Roman" charset="0"/>
                <a:cs typeface="Times New Roman" charset="0"/>
              </a:rPr>
              <a:t>Set up </a:t>
            </a:r>
            <a:r>
              <a:rPr lang="en-GB" dirty="0">
                <a:latin typeface="Times New Roman" charset="0"/>
                <a:ea typeface="Times New Roman" charset="0"/>
                <a:cs typeface="Times New Roman" charset="0"/>
              </a:rPr>
              <a:t>an experiment with children that would allow us to conclude that there is some sense in which children who are unable to find the referent of a depicted object can still be said to understand the picture, without confusing the picture and the object. How would you vary the way the objects appear in the different pictures in order to be sure that the picture object, and not just the picture thing, has been identified? Suggest several possible variations</a:t>
            </a:r>
            <a:r>
              <a:rPr lang="en-GB" dirty="0" smtClean="0">
                <a:latin typeface="Times New Roman" charset="0"/>
                <a:ea typeface="Times New Roman" charset="0"/>
                <a:cs typeface="Times New Roman" charset="0"/>
              </a:rPr>
              <a:t>.</a:t>
            </a:r>
          </a:p>
          <a:p>
            <a:pPr marL="0" indent="0">
              <a:buNone/>
            </a:pPr>
            <a:r>
              <a:rPr lang="en-GB" dirty="0" smtClean="0">
                <a:latin typeface="Times New Roman" charset="0"/>
                <a:ea typeface="Times New Roman" charset="0"/>
                <a:cs typeface="Times New Roman" charset="0"/>
              </a:rPr>
              <a:t>A </a:t>
            </a:r>
            <a:r>
              <a:rPr lang="en-GB" dirty="0">
                <a:latin typeface="Times New Roman" charset="0"/>
                <a:ea typeface="Times New Roman" charset="0"/>
                <a:cs typeface="Times New Roman" charset="0"/>
              </a:rPr>
              <a:t>complicating factor is that you normally need to apply for a special permit to experiment on children. We shall treat this as a pilot study, which is to say a study in which you try out the experimental set-up. In these conditions, you may engage children of friends and neighbours, and you only need a couple of children for each age group</a:t>
            </a:r>
            <a:r>
              <a:rPr lang="en-GB" dirty="0" smtClean="0">
                <a:latin typeface="Times New Roman" charset="0"/>
                <a:ea typeface="Times New Roman" charset="0"/>
                <a:cs typeface="Times New Roman" charset="0"/>
              </a:rPr>
              <a:t>.</a:t>
            </a:r>
            <a:endParaRPr lang="en-GB" dirty="0">
              <a:latin typeface="Times New Roman" charset="0"/>
              <a:ea typeface="Times New Roman" charset="0"/>
              <a:cs typeface="Times New Roman" charset="0"/>
            </a:endParaRPr>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6935" y="1647371"/>
            <a:ext cx="1900621" cy="3332843"/>
          </a:xfrm>
          <a:prstGeom prst="rect">
            <a:avLst/>
          </a:prstGeom>
        </p:spPr>
      </p:pic>
    </p:spTree>
    <p:extLst>
      <p:ext uri="{BB962C8B-B14F-4D97-AF65-F5344CB8AC3E}">
        <p14:creationId xmlns:p14="http://schemas.microsoft.com/office/powerpoint/2010/main" val="406402000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89474" y="476537"/>
            <a:ext cx="7886700" cy="994172"/>
          </a:xfrm>
        </p:spPr>
        <p:txBody>
          <a:bodyPr/>
          <a:lstStyle/>
          <a:p>
            <a:pPr lvl="0"/>
            <a:r>
              <a:rPr lang="en-GB" sz="4000" b="1" dirty="0"/>
              <a:t>5. </a:t>
            </a:r>
            <a:r>
              <a:rPr lang="en-GB" sz="4000" b="1" dirty="0" smtClean="0"/>
              <a:t>The indexicality of pictures</a:t>
            </a:r>
            <a:endParaRPr lang="sv-SE" sz="4000" dirty="0"/>
          </a:p>
        </p:txBody>
      </p:sp>
      <p:sp>
        <p:nvSpPr>
          <p:cNvPr id="3" name="Platshållare för innehåll 2"/>
          <p:cNvSpPr>
            <a:spLocks noGrp="1"/>
          </p:cNvSpPr>
          <p:nvPr>
            <p:ph idx="1"/>
          </p:nvPr>
        </p:nvSpPr>
        <p:spPr>
          <a:xfrm>
            <a:off x="2828040" y="1518892"/>
            <a:ext cx="3452401" cy="4551970"/>
          </a:xfrm>
        </p:spPr>
        <p:txBody>
          <a:bodyPr>
            <a:noAutofit/>
          </a:bodyPr>
          <a:lstStyle/>
          <a:p>
            <a:pPr marL="0" indent="0">
              <a:lnSpc>
                <a:spcPct val="110000"/>
              </a:lnSpc>
              <a:buNone/>
            </a:pPr>
            <a:r>
              <a:rPr lang="en-GB" sz="2000" dirty="0" err="1">
                <a:latin typeface="Times New Roman" charset="0"/>
                <a:ea typeface="Times New Roman" charset="0"/>
                <a:cs typeface="Times New Roman" charset="0"/>
              </a:rPr>
              <a:t>Hribar</a:t>
            </a:r>
            <a:r>
              <a:rPr lang="en-GB" sz="2000" dirty="0">
                <a:latin typeface="Times New Roman" charset="0"/>
                <a:ea typeface="Times New Roman" charset="0"/>
                <a:cs typeface="Times New Roman" charset="0"/>
              </a:rPr>
              <a:t>, </a:t>
            </a:r>
            <a:r>
              <a:rPr lang="en-GB" sz="2000" dirty="0" err="1">
                <a:latin typeface="Times New Roman" charset="0"/>
                <a:ea typeface="Times New Roman" charset="0"/>
                <a:cs typeface="Times New Roman" charset="0"/>
              </a:rPr>
              <a:t>Sonesson</a:t>
            </a:r>
            <a:r>
              <a:rPr lang="en-GB" sz="2000" dirty="0">
                <a:latin typeface="Times New Roman" charset="0"/>
                <a:ea typeface="Times New Roman" charset="0"/>
                <a:cs typeface="Times New Roman" charset="0"/>
              </a:rPr>
              <a:t>, &amp; Call 2014 studied the ability of the chimpanzee Alex to recognize some simple bodily movements, when conveyed by different media. Here we will be interested in one particular sub-task of this experiment, in which we compared complete video recordings with static pictures, either of the final moment of the movement, or of the penultimate moment. </a:t>
            </a:r>
          </a:p>
        </p:txBody>
      </p:sp>
      <p:pic>
        <p:nvPicPr>
          <p:cNvPr id="4" name="Bildobjekt 3" descr="Laoko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9474" y="1518892"/>
            <a:ext cx="2118840" cy="236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5440" y="1518892"/>
            <a:ext cx="2362200" cy="3441700"/>
          </a:xfrm>
          <a:prstGeom prst="rect">
            <a:avLst/>
          </a:prstGeom>
        </p:spPr>
      </p:pic>
    </p:spTree>
    <p:extLst>
      <p:ext uri="{BB962C8B-B14F-4D97-AF65-F5344CB8AC3E}">
        <p14:creationId xmlns:p14="http://schemas.microsoft.com/office/powerpoint/2010/main" val="155727168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89474" y="476537"/>
            <a:ext cx="7886700" cy="994172"/>
          </a:xfrm>
        </p:spPr>
        <p:txBody>
          <a:bodyPr/>
          <a:lstStyle/>
          <a:p>
            <a:pPr lvl="0"/>
            <a:r>
              <a:rPr lang="en-GB" sz="4000" b="1" dirty="0"/>
              <a:t>5. </a:t>
            </a:r>
            <a:r>
              <a:rPr lang="en-GB" sz="4000" b="1" dirty="0" smtClean="0"/>
              <a:t>The indexicality of pictures</a:t>
            </a:r>
            <a:endParaRPr lang="sv-SE" sz="4000" dirty="0"/>
          </a:p>
        </p:txBody>
      </p:sp>
      <p:sp>
        <p:nvSpPr>
          <p:cNvPr id="3" name="Platshållare för innehåll 2"/>
          <p:cNvSpPr>
            <a:spLocks noGrp="1"/>
          </p:cNvSpPr>
          <p:nvPr>
            <p:ph idx="1"/>
          </p:nvPr>
        </p:nvSpPr>
        <p:spPr>
          <a:xfrm>
            <a:off x="535661" y="1939286"/>
            <a:ext cx="5690968" cy="4091399"/>
          </a:xfrm>
        </p:spPr>
        <p:txBody>
          <a:bodyPr>
            <a:noAutofit/>
          </a:bodyPr>
          <a:lstStyle/>
          <a:p>
            <a:pPr marL="0" indent="0">
              <a:lnSpc>
                <a:spcPct val="110000"/>
              </a:lnSpc>
              <a:buNone/>
            </a:pPr>
            <a:r>
              <a:rPr lang="en-GB" sz="1800" dirty="0" smtClean="0">
                <a:latin typeface="Times New Roman" charset="0"/>
                <a:ea typeface="Times New Roman" charset="0"/>
                <a:cs typeface="Times New Roman" charset="0"/>
              </a:rPr>
              <a:t>The </a:t>
            </a:r>
            <a:r>
              <a:rPr lang="en-GB" sz="1800" dirty="0">
                <a:latin typeface="Times New Roman" charset="0"/>
                <a:ea typeface="Times New Roman" charset="0"/>
                <a:cs typeface="Times New Roman" charset="0"/>
              </a:rPr>
              <a:t>distinction was inspired by the work of the German 18th century proto-semiotician </a:t>
            </a:r>
            <a:r>
              <a:rPr lang="en-GB" sz="1800" dirty="0" err="1">
                <a:latin typeface="Times New Roman" charset="0"/>
                <a:ea typeface="Times New Roman" charset="0"/>
                <a:cs typeface="Times New Roman" charset="0"/>
              </a:rPr>
              <a:t>Gotthold</a:t>
            </a:r>
            <a:r>
              <a:rPr lang="en-GB" sz="1800" dirty="0">
                <a:latin typeface="Times New Roman" charset="0"/>
                <a:ea typeface="Times New Roman" charset="0"/>
                <a:cs typeface="Times New Roman" charset="0"/>
              </a:rPr>
              <a:t> Ephraim Lessing, who claimed that, unlike language, pictures could not render events, but only objects, and that events could be indicated indirectly in pictures more favourably when choosing the penultimate moment than the final one, since the former, rather than the latter, was “pregnant” with the whole event. </a:t>
            </a:r>
          </a:p>
          <a:p>
            <a:pPr marL="0" indent="0">
              <a:lnSpc>
                <a:spcPct val="110000"/>
              </a:lnSpc>
              <a:buNone/>
            </a:pPr>
            <a:r>
              <a:rPr lang="en-GB" sz="1800" dirty="0">
                <a:latin typeface="Times New Roman" charset="0"/>
                <a:ea typeface="Times New Roman" charset="0"/>
                <a:cs typeface="Times New Roman" charset="0"/>
              </a:rPr>
              <a:t>In our study, we found that, to Alex, both the final and the penultimate moments of the event allowed for just as easy an identification of the event, and that they both did that just as well as the complete event recording</a:t>
            </a:r>
            <a:r>
              <a:rPr lang="sv-SE" sz="1800" dirty="0">
                <a:latin typeface="Times New Roman" charset="0"/>
                <a:ea typeface="Times New Roman" charset="0"/>
                <a:cs typeface="Times New Roman" charset="0"/>
              </a:rPr>
              <a:t> </a:t>
            </a:r>
            <a:endParaRPr lang="en-GB" sz="1800" dirty="0">
              <a:latin typeface="Times New Roman" charset="0"/>
              <a:ea typeface="Times New Roman" charset="0"/>
              <a:cs typeface="Times New Roman" charset="0"/>
            </a:endParaRPr>
          </a:p>
        </p:txBody>
      </p:sp>
      <p:pic>
        <p:nvPicPr>
          <p:cNvPr id="4" name="Bildobjekt 3" descr="Laoko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02399" y="1874527"/>
            <a:ext cx="2195513" cy="2448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299083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89474" y="592652"/>
            <a:ext cx="7886700" cy="994172"/>
          </a:xfrm>
        </p:spPr>
        <p:txBody>
          <a:bodyPr/>
          <a:lstStyle/>
          <a:p>
            <a:pPr lvl="0"/>
            <a:r>
              <a:rPr lang="en-GB" sz="4000" b="1" dirty="0"/>
              <a:t>5. The indexicality of pictures</a:t>
            </a:r>
            <a:endParaRPr lang="sv-SE" sz="4000" dirty="0"/>
          </a:p>
        </p:txBody>
      </p:sp>
      <p:sp>
        <p:nvSpPr>
          <p:cNvPr id="3" name="Platshållare för innehåll 2"/>
          <p:cNvSpPr>
            <a:spLocks noGrp="1"/>
          </p:cNvSpPr>
          <p:nvPr>
            <p:ph idx="1"/>
          </p:nvPr>
        </p:nvSpPr>
        <p:spPr>
          <a:xfrm>
            <a:off x="589474" y="1512230"/>
            <a:ext cx="7672168" cy="3169742"/>
          </a:xfrm>
        </p:spPr>
        <p:txBody>
          <a:bodyPr>
            <a:normAutofit/>
          </a:bodyPr>
          <a:lstStyle/>
          <a:p>
            <a:pPr marL="0" indent="0">
              <a:lnSpc>
                <a:spcPct val="130000"/>
              </a:lnSpc>
              <a:buNone/>
            </a:pPr>
            <a:r>
              <a:rPr lang="en-GB" dirty="0">
                <a:latin typeface="Times New Roman" charset="0"/>
                <a:ea typeface="Times New Roman" charset="0"/>
                <a:cs typeface="Times New Roman" charset="0"/>
              </a:rPr>
              <a:t>Since this is certainly the kind of skill (unlike tree climbing) that human beings tend to do better than apes, it seems plausible that something similar is true of human beings, but, as far as we know, the theory has never been tested with the latter</a:t>
            </a:r>
            <a:r>
              <a:rPr lang="en-GB" sz="3200" dirty="0">
                <a:latin typeface="Times New Roman" charset="0"/>
                <a:ea typeface="Times New Roman" charset="0"/>
                <a:cs typeface="Times New Roman" charset="0"/>
              </a:rPr>
              <a:t>. </a:t>
            </a:r>
            <a:endParaRPr lang="sv-SE" sz="3200" dirty="0">
              <a:latin typeface="Times New Roman" charset="0"/>
              <a:ea typeface="Times New Roman" charset="0"/>
              <a:cs typeface="Times New Roman" charset="0"/>
            </a:endParaRPr>
          </a:p>
          <a:p>
            <a:endParaRPr lang="en-GB" dirty="0" smtClean="0">
              <a:latin typeface="Times New Roman" charset="0"/>
              <a:ea typeface="Times New Roman" charset="0"/>
              <a:cs typeface="Times New Roman" charset="0"/>
            </a:endParaRPr>
          </a:p>
        </p:txBody>
      </p:sp>
      <p:graphicFrame>
        <p:nvGraphicFramePr>
          <p:cNvPr id="4" name="Object 6"/>
          <p:cNvGraphicFramePr>
            <a:graphicFrameLocks noChangeAspect="1"/>
          </p:cNvGraphicFramePr>
          <p:nvPr>
            <p:extLst/>
          </p:nvPr>
        </p:nvGraphicFramePr>
        <p:xfrm>
          <a:off x="1764471" y="4352034"/>
          <a:ext cx="2389188" cy="1966913"/>
        </p:xfrm>
        <a:graphic>
          <a:graphicData uri="http://schemas.openxmlformats.org/presentationml/2006/ole">
            <mc:AlternateContent xmlns:mc="http://schemas.openxmlformats.org/markup-compatibility/2006">
              <mc:Choice xmlns:v="urn:schemas-microsoft-com:vml" Requires="v">
                <p:oleObj spid="_x0000_s1028" name="Aktivt dokument" r:id="rId3" imgW="2628900" imgH="1968500" progId="Word.Document.8">
                  <p:embed/>
                </p:oleObj>
              </mc:Choice>
              <mc:Fallback>
                <p:oleObj name="Aktivt dokument" r:id="rId3" imgW="2628900" imgH="196850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4471" y="4352034"/>
                        <a:ext cx="2389188" cy="1966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 name="Object 7"/>
          <p:cNvGraphicFramePr>
            <a:graphicFrameLocks noChangeAspect="1"/>
          </p:cNvGraphicFramePr>
          <p:nvPr>
            <p:extLst/>
          </p:nvPr>
        </p:nvGraphicFramePr>
        <p:xfrm>
          <a:off x="4406827" y="4352034"/>
          <a:ext cx="2390775" cy="1966913"/>
        </p:xfrm>
        <a:graphic>
          <a:graphicData uri="http://schemas.openxmlformats.org/presentationml/2006/ole">
            <mc:AlternateContent xmlns:mc="http://schemas.openxmlformats.org/markup-compatibility/2006">
              <mc:Choice xmlns:v="urn:schemas-microsoft-com:vml" Requires="v">
                <p:oleObj spid="_x0000_s1029" name="Dokument" r:id="rId6" imgW="2628900" imgH="1968500" progId="Word.Document.8">
                  <p:embed/>
                </p:oleObj>
              </mc:Choice>
              <mc:Fallback>
                <p:oleObj name="Dokument" r:id="rId6" imgW="2628900" imgH="1968500" progId="Word.Documen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06827" y="4352034"/>
                        <a:ext cx="2390775" cy="1966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6758739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89474" y="592652"/>
            <a:ext cx="7886700" cy="994172"/>
          </a:xfrm>
        </p:spPr>
        <p:txBody>
          <a:bodyPr/>
          <a:lstStyle/>
          <a:p>
            <a:pPr lvl="0"/>
            <a:r>
              <a:rPr lang="en-GB" sz="4000" b="1" dirty="0"/>
              <a:t>5. The indexicality of pictures</a:t>
            </a:r>
            <a:endParaRPr lang="sv-SE" sz="4000" dirty="0"/>
          </a:p>
        </p:txBody>
      </p:sp>
      <p:sp>
        <p:nvSpPr>
          <p:cNvPr id="3" name="Platshållare för innehåll 2"/>
          <p:cNvSpPr>
            <a:spLocks noGrp="1"/>
          </p:cNvSpPr>
          <p:nvPr>
            <p:ph idx="1"/>
          </p:nvPr>
        </p:nvSpPr>
        <p:spPr>
          <a:xfrm>
            <a:off x="589474" y="1512230"/>
            <a:ext cx="7672168" cy="3169742"/>
          </a:xfrm>
        </p:spPr>
        <p:txBody>
          <a:bodyPr>
            <a:normAutofit fontScale="77500" lnSpcReduction="20000"/>
          </a:bodyPr>
          <a:lstStyle/>
          <a:p>
            <a:pPr marL="0" indent="0">
              <a:lnSpc>
                <a:spcPct val="130000"/>
              </a:lnSpc>
              <a:buNone/>
            </a:pPr>
            <a:r>
              <a:rPr lang="en-GB" sz="2900" dirty="0" smtClean="0">
                <a:latin typeface="Times New Roman" charset="0"/>
                <a:ea typeface="Times New Roman" charset="0"/>
                <a:cs typeface="Times New Roman" charset="0"/>
              </a:rPr>
              <a:t>Your </a:t>
            </a:r>
            <a:r>
              <a:rPr lang="en-GB" sz="2900" dirty="0">
                <a:latin typeface="Times New Roman" charset="0"/>
                <a:ea typeface="Times New Roman" charset="0"/>
                <a:cs typeface="Times New Roman" charset="0"/>
              </a:rPr>
              <a:t>task as to make a pilot study of human beings identifying events from perceiving them in the real world, seeing them in a complete video recording, or in different statically rendered phases of the event. The relevant sense of the notion of pilot study here employed is that you should try out the experimental set-up, rather than making a publishable study, which means that you only need a couple of subjects (who could be adults).</a:t>
            </a:r>
          </a:p>
          <a:p>
            <a:endParaRPr lang="en-GB" dirty="0" smtClean="0">
              <a:latin typeface="Times New Roman" charset="0"/>
              <a:ea typeface="Times New Roman" charset="0"/>
              <a:cs typeface="Times New Roman" charset="0"/>
            </a:endParaRPr>
          </a:p>
        </p:txBody>
      </p:sp>
      <p:graphicFrame>
        <p:nvGraphicFramePr>
          <p:cNvPr id="4" name="Object 6"/>
          <p:cNvGraphicFramePr>
            <a:graphicFrameLocks noChangeAspect="1"/>
          </p:cNvGraphicFramePr>
          <p:nvPr>
            <p:extLst/>
          </p:nvPr>
        </p:nvGraphicFramePr>
        <p:xfrm>
          <a:off x="1764471" y="4352034"/>
          <a:ext cx="2389188" cy="1966913"/>
        </p:xfrm>
        <a:graphic>
          <a:graphicData uri="http://schemas.openxmlformats.org/presentationml/2006/ole">
            <mc:AlternateContent xmlns:mc="http://schemas.openxmlformats.org/markup-compatibility/2006">
              <mc:Choice xmlns:v="urn:schemas-microsoft-com:vml" Requires="v">
                <p:oleObj spid="_x0000_s2052" name="Aktivt dokument" r:id="rId3" imgW="2628900" imgH="1968500" progId="Word.Document.8">
                  <p:embed/>
                </p:oleObj>
              </mc:Choice>
              <mc:Fallback>
                <p:oleObj name="Aktivt dokument" r:id="rId3" imgW="2628900" imgH="196850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4471" y="4352034"/>
                        <a:ext cx="2389188" cy="1966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 name="Object 7"/>
          <p:cNvGraphicFramePr>
            <a:graphicFrameLocks noChangeAspect="1"/>
          </p:cNvGraphicFramePr>
          <p:nvPr>
            <p:extLst/>
          </p:nvPr>
        </p:nvGraphicFramePr>
        <p:xfrm>
          <a:off x="4406827" y="4352034"/>
          <a:ext cx="2390775" cy="1966913"/>
        </p:xfrm>
        <a:graphic>
          <a:graphicData uri="http://schemas.openxmlformats.org/presentationml/2006/ole">
            <mc:AlternateContent xmlns:mc="http://schemas.openxmlformats.org/markup-compatibility/2006">
              <mc:Choice xmlns:v="urn:schemas-microsoft-com:vml" Requires="v">
                <p:oleObj spid="_x0000_s2053" name="Dokument" r:id="rId6" imgW="2628900" imgH="1968500" progId="Word.Document.8">
                  <p:embed/>
                </p:oleObj>
              </mc:Choice>
              <mc:Fallback>
                <p:oleObj name="Dokument" r:id="rId6" imgW="2628900" imgH="1968500" progId="Word.Documen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06827" y="4352034"/>
                        <a:ext cx="2390775" cy="1966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35765391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89474" y="592652"/>
            <a:ext cx="7886700" cy="994172"/>
          </a:xfrm>
        </p:spPr>
        <p:txBody>
          <a:bodyPr/>
          <a:lstStyle/>
          <a:p>
            <a:pPr lvl="0"/>
            <a:r>
              <a:rPr lang="en-GB" sz="4000" b="1" dirty="0"/>
              <a:t>5. The indexicality of pictures</a:t>
            </a:r>
            <a:endParaRPr lang="sv-SE" sz="4000" dirty="0"/>
          </a:p>
        </p:txBody>
      </p:sp>
      <p:sp>
        <p:nvSpPr>
          <p:cNvPr id="3" name="Platshållare för innehåll 2"/>
          <p:cNvSpPr>
            <a:spLocks noGrp="1"/>
          </p:cNvSpPr>
          <p:nvPr>
            <p:ph idx="1"/>
          </p:nvPr>
        </p:nvSpPr>
        <p:spPr>
          <a:xfrm>
            <a:off x="589474" y="1512230"/>
            <a:ext cx="7672168" cy="3169742"/>
          </a:xfrm>
        </p:spPr>
        <p:txBody>
          <a:bodyPr>
            <a:normAutofit fontScale="77500" lnSpcReduction="20000"/>
          </a:bodyPr>
          <a:lstStyle/>
          <a:p>
            <a:pPr marL="0" indent="0">
              <a:lnSpc>
                <a:spcPct val="130000"/>
              </a:lnSpc>
              <a:buNone/>
            </a:pPr>
            <a:r>
              <a:rPr lang="en-GB" sz="2900" dirty="0" smtClean="0">
                <a:latin typeface="Times New Roman" charset="0"/>
                <a:ea typeface="Times New Roman" charset="0"/>
                <a:cs typeface="Times New Roman" charset="0"/>
              </a:rPr>
              <a:t>The </a:t>
            </a:r>
            <a:r>
              <a:rPr lang="en-GB" sz="2900" dirty="0">
                <a:latin typeface="Times New Roman" charset="0"/>
                <a:ea typeface="Times New Roman" charset="0"/>
                <a:cs typeface="Times New Roman" charset="0"/>
              </a:rPr>
              <a:t>criterion for recognition could be the imitation of the event, as in the Alex case, but with human beings, it is possible to think of other criteria. You should not forget to make a phenomenological analysis of the experimental situation presented in the above-mentioned study, in order to find out whether the choice of events may have been biasing the result of the study, in which case you might want to pick different categories of events. </a:t>
            </a:r>
            <a:endParaRPr lang="sv-SE" sz="2900" dirty="0">
              <a:latin typeface="Times New Roman" charset="0"/>
              <a:ea typeface="Times New Roman" charset="0"/>
              <a:cs typeface="Times New Roman" charset="0"/>
            </a:endParaRPr>
          </a:p>
          <a:p>
            <a:endParaRPr lang="en-GB" dirty="0" smtClean="0">
              <a:latin typeface="Times New Roman" charset="0"/>
              <a:ea typeface="Times New Roman" charset="0"/>
              <a:cs typeface="Times New Roman" charset="0"/>
            </a:endParaRPr>
          </a:p>
        </p:txBody>
      </p:sp>
      <p:graphicFrame>
        <p:nvGraphicFramePr>
          <p:cNvPr id="4" name="Object 6"/>
          <p:cNvGraphicFramePr>
            <a:graphicFrameLocks noChangeAspect="1"/>
          </p:cNvGraphicFramePr>
          <p:nvPr>
            <p:extLst/>
          </p:nvPr>
        </p:nvGraphicFramePr>
        <p:xfrm>
          <a:off x="1764471" y="4370887"/>
          <a:ext cx="2389188" cy="1966913"/>
        </p:xfrm>
        <a:graphic>
          <a:graphicData uri="http://schemas.openxmlformats.org/presentationml/2006/ole">
            <mc:AlternateContent xmlns:mc="http://schemas.openxmlformats.org/markup-compatibility/2006">
              <mc:Choice xmlns:v="urn:schemas-microsoft-com:vml" Requires="v">
                <p:oleObj spid="_x0000_s3076" name="Aktivt dokument" r:id="rId3" imgW="2628900" imgH="1968500" progId="Word.Document.8">
                  <p:embed/>
                </p:oleObj>
              </mc:Choice>
              <mc:Fallback>
                <p:oleObj name="Aktivt dokument" r:id="rId3" imgW="2628900" imgH="196850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4471" y="4370887"/>
                        <a:ext cx="2389188" cy="1966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 name="Object 7"/>
          <p:cNvGraphicFramePr>
            <a:graphicFrameLocks noChangeAspect="1"/>
          </p:cNvGraphicFramePr>
          <p:nvPr>
            <p:extLst/>
          </p:nvPr>
        </p:nvGraphicFramePr>
        <p:xfrm>
          <a:off x="4406827" y="4370887"/>
          <a:ext cx="2390775" cy="1966913"/>
        </p:xfrm>
        <a:graphic>
          <a:graphicData uri="http://schemas.openxmlformats.org/presentationml/2006/ole">
            <mc:AlternateContent xmlns:mc="http://schemas.openxmlformats.org/markup-compatibility/2006">
              <mc:Choice xmlns:v="urn:schemas-microsoft-com:vml" Requires="v">
                <p:oleObj spid="_x0000_s3077" name="Dokument" r:id="rId6" imgW="2628900" imgH="1968500" progId="Word.Document.8">
                  <p:embed/>
                </p:oleObj>
              </mc:Choice>
              <mc:Fallback>
                <p:oleObj name="Dokument" r:id="rId6" imgW="2628900" imgH="1968500" progId="Word.Documen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06827" y="4370887"/>
                        <a:ext cx="2390775" cy="1966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19805673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33017" y="650709"/>
            <a:ext cx="7886700" cy="994172"/>
          </a:xfrm>
        </p:spPr>
        <p:txBody>
          <a:bodyPr/>
          <a:lstStyle/>
          <a:p>
            <a:pPr lvl="0"/>
            <a:r>
              <a:rPr lang="en-GB" sz="4000" b="1" dirty="0" smtClean="0"/>
              <a:t>6</a:t>
            </a:r>
            <a:r>
              <a:rPr lang="en-GB" sz="4000" b="1" dirty="0"/>
              <a:t>.</a:t>
            </a:r>
            <a:r>
              <a:rPr lang="en-GB" sz="4000" b="1" dirty="0" smtClean="0"/>
              <a:t> Visual rhetoric</a:t>
            </a:r>
            <a:endParaRPr lang="sv-SE" sz="4000" dirty="0"/>
          </a:p>
        </p:txBody>
      </p:sp>
      <p:sp>
        <p:nvSpPr>
          <p:cNvPr id="3" name="Platshållare för innehåll 2"/>
          <p:cNvSpPr>
            <a:spLocks noGrp="1"/>
          </p:cNvSpPr>
          <p:nvPr>
            <p:ph idx="1"/>
          </p:nvPr>
        </p:nvSpPr>
        <p:spPr>
          <a:xfrm>
            <a:off x="557432" y="1666122"/>
            <a:ext cx="6148168" cy="4287342"/>
          </a:xfrm>
        </p:spPr>
        <p:txBody>
          <a:bodyPr>
            <a:noAutofit/>
          </a:bodyPr>
          <a:lstStyle/>
          <a:p>
            <a:r>
              <a:rPr lang="en-GB" sz="2000" dirty="0">
                <a:latin typeface="Times New Roman" charset="0"/>
                <a:ea typeface="Times New Roman" charset="0"/>
                <a:cs typeface="Times New Roman" charset="0"/>
              </a:rPr>
              <a:t>Metaphors, and other kinds of rhetorical figures, are usually considered to be something occurring in the verbal domain exclusively, but during the phase of French structuralism, in the sixties and seventies of the last century, several thinkers tried to apply this idea to other domains, and notably to pictures. </a:t>
            </a:r>
            <a:endParaRPr lang="en-GB" sz="2000" dirty="0" smtClean="0">
              <a:latin typeface="Times New Roman" charset="0"/>
              <a:ea typeface="Times New Roman" charset="0"/>
              <a:cs typeface="Times New Roman" charset="0"/>
            </a:endParaRPr>
          </a:p>
          <a:p>
            <a:r>
              <a:rPr lang="en-GB" sz="2000" dirty="0" smtClean="0">
                <a:latin typeface="Times New Roman" charset="0"/>
                <a:ea typeface="Times New Roman" charset="0"/>
                <a:cs typeface="Times New Roman" charset="0"/>
              </a:rPr>
              <a:t>The </a:t>
            </a:r>
            <a:r>
              <a:rPr lang="en-GB" sz="2000" dirty="0">
                <a:latin typeface="Times New Roman" charset="0"/>
                <a:ea typeface="Times New Roman" charset="0"/>
                <a:cs typeface="Times New Roman" charset="0"/>
              </a:rPr>
              <a:t>most systematic approach was that of the Belgian group µ, but more recently the theme has aroused </a:t>
            </a:r>
            <a:r>
              <a:rPr lang="en-GB" sz="2000" dirty="0" smtClean="0">
                <a:latin typeface="Times New Roman" charset="0"/>
                <a:ea typeface="Times New Roman" charset="0"/>
                <a:cs typeface="Times New Roman" charset="0"/>
              </a:rPr>
              <a:t>interest in other quarters, </a:t>
            </a:r>
            <a:r>
              <a:rPr lang="en-GB" sz="2000" dirty="0">
                <a:latin typeface="Times New Roman" charset="0"/>
                <a:ea typeface="Times New Roman" charset="0"/>
                <a:cs typeface="Times New Roman" charset="0"/>
              </a:rPr>
              <a:t>in particular within the study of advertisements as well in multimodality studies, </a:t>
            </a:r>
            <a:r>
              <a:rPr lang="en-GB" sz="2000" dirty="0" smtClean="0">
                <a:latin typeface="Times New Roman" charset="0"/>
                <a:ea typeface="Times New Roman" charset="0"/>
                <a:cs typeface="Times New Roman" charset="0"/>
              </a:rPr>
              <a:t>such as the work of </a:t>
            </a:r>
            <a:r>
              <a:rPr lang="en-GB" sz="2000" dirty="0" err="1" smtClean="0">
                <a:latin typeface="Times New Roman" charset="0"/>
                <a:ea typeface="Times New Roman" charset="0"/>
                <a:cs typeface="Times New Roman" charset="0"/>
              </a:rPr>
              <a:t>Forceville</a:t>
            </a:r>
            <a:r>
              <a:rPr lang="en-GB" sz="2000" dirty="0" smtClean="0">
                <a:latin typeface="Times New Roman" charset="0"/>
                <a:ea typeface="Times New Roman" charset="0"/>
                <a:cs typeface="Times New Roman" charset="0"/>
              </a:rPr>
              <a:t>, </a:t>
            </a:r>
            <a:r>
              <a:rPr lang="en-GB" sz="2000" dirty="0" err="1" smtClean="0">
                <a:latin typeface="Times New Roman" charset="0"/>
                <a:ea typeface="Times New Roman" charset="0"/>
                <a:cs typeface="Times New Roman" charset="0"/>
              </a:rPr>
              <a:t>Bolognesi</a:t>
            </a:r>
            <a:r>
              <a:rPr lang="en-GB" sz="2000" dirty="0" smtClean="0">
                <a:latin typeface="Times New Roman" charset="0"/>
                <a:ea typeface="Times New Roman" charset="0"/>
                <a:cs typeface="Times New Roman" charset="0"/>
              </a:rPr>
              <a:t>, etc.</a:t>
            </a:r>
          </a:p>
        </p:txBody>
      </p:sp>
      <p:pic>
        <p:nvPicPr>
          <p:cNvPr id="4" name="Bildobjekt 3" descr="fac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08800" y="1666122"/>
            <a:ext cx="1813832" cy="247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775781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33017" y="650709"/>
            <a:ext cx="7886700" cy="994172"/>
          </a:xfrm>
        </p:spPr>
        <p:txBody>
          <a:bodyPr/>
          <a:lstStyle/>
          <a:p>
            <a:pPr lvl="0"/>
            <a:r>
              <a:rPr lang="en-GB" sz="4000" b="1" dirty="0" smtClean="0"/>
              <a:t>6</a:t>
            </a:r>
            <a:r>
              <a:rPr lang="en-GB" sz="4000" b="1" dirty="0"/>
              <a:t>.</a:t>
            </a:r>
            <a:r>
              <a:rPr lang="en-GB" sz="4000" b="1" dirty="0" smtClean="0"/>
              <a:t> Visual rhetoric</a:t>
            </a:r>
            <a:endParaRPr lang="sv-SE" sz="4000" dirty="0"/>
          </a:p>
        </p:txBody>
      </p:sp>
      <p:sp>
        <p:nvSpPr>
          <p:cNvPr id="3" name="Platshållare för innehåll 2"/>
          <p:cNvSpPr>
            <a:spLocks noGrp="1"/>
          </p:cNvSpPr>
          <p:nvPr>
            <p:ph idx="1"/>
          </p:nvPr>
        </p:nvSpPr>
        <p:spPr>
          <a:xfrm>
            <a:off x="557432" y="1666122"/>
            <a:ext cx="6148168" cy="4287342"/>
          </a:xfrm>
        </p:spPr>
        <p:txBody>
          <a:bodyPr>
            <a:noAutofit/>
          </a:bodyPr>
          <a:lstStyle/>
          <a:p>
            <a:r>
              <a:rPr lang="en-GB" sz="2000" dirty="0" smtClean="0">
                <a:latin typeface="Times New Roman" charset="0"/>
                <a:ea typeface="Times New Roman" charset="0"/>
                <a:cs typeface="Times New Roman" charset="0"/>
              </a:rPr>
              <a:t>At present, however, metaphors are usually understood in the sense of </a:t>
            </a:r>
            <a:r>
              <a:rPr lang="en-GB" sz="2000" dirty="0" err="1" smtClean="0">
                <a:latin typeface="Times New Roman" charset="0"/>
                <a:ea typeface="Times New Roman" charset="0"/>
                <a:cs typeface="Times New Roman" charset="0"/>
              </a:rPr>
              <a:t>Lakoff</a:t>
            </a:r>
            <a:r>
              <a:rPr lang="en-GB" sz="2000" dirty="0" smtClean="0">
                <a:latin typeface="Times New Roman" charset="0"/>
                <a:ea typeface="Times New Roman" charset="0"/>
                <a:cs typeface="Times New Roman" charset="0"/>
              </a:rPr>
              <a:t>, who generalized the notion of metaphor well beyond the classical property of creating an effect of surprise.</a:t>
            </a:r>
          </a:p>
          <a:p>
            <a:r>
              <a:rPr lang="en-GB" sz="2000" dirty="0" smtClean="0">
                <a:latin typeface="Times New Roman" charset="0"/>
                <a:ea typeface="Times New Roman" charset="0"/>
                <a:cs typeface="Times New Roman" charset="0"/>
              </a:rPr>
              <a:t>In particular when studying pictorial metaphors, it will be necessary to return to the classical definition of metaphors as featuring at state of tension and/or the production of an unexpected presence and/or absence.</a:t>
            </a:r>
          </a:p>
          <a:p>
            <a:r>
              <a:rPr lang="en-GB" sz="2000" dirty="0" smtClean="0">
                <a:latin typeface="Times New Roman" charset="0"/>
                <a:ea typeface="Times New Roman" charset="0"/>
                <a:cs typeface="Times New Roman" charset="0"/>
              </a:rPr>
              <a:t>What </a:t>
            </a:r>
            <a:r>
              <a:rPr lang="en-GB" sz="2000" dirty="0" err="1" smtClean="0">
                <a:latin typeface="Times New Roman" charset="0"/>
                <a:ea typeface="Times New Roman" charset="0"/>
                <a:cs typeface="Times New Roman" charset="0"/>
              </a:rPr>
              <a:t>Lakoff</a:t>
            </a:r>
            <a:r>
              <a:rPr lang="en-GB" sz="2000" dirty="0" smtClean="0">
                <a:latin typeface="Times New Roman" charset="0"/>
                <a:ea typeface="Times New Roman" charset="0"/>
                <a:cs typeface="Times New Roman" charset="0"/>
              </a:rPr>
              <a:t> and his followers call metaphors will be considered a much deeper level of cognition which, among other things, contain resources for metaphors.</a:t>
            </a:r>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8763" y="1741773"/>
            <a:ext cx="2096982" cy="2739148"/>
          </a:xfrm>
          <a:prstGeom prst="rect">
            <a:avLst/>
          </a:prstGeom>
        </p:spPr>
      </p:pic>
    </p:spTree>
    <p:extLst>
      <p:ext uri="{BB962C8B-B14F-4D97-AF65-F5344CB8AC3E}">
        <p14:creationId xmlns:p14="http://schemas.microsoft.com/office/powerpoint/2010/main" val="28365967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lvl="0"/>
            <a:r>
              <a:rPr lang="en-GB" sz="4000" b="1" dirty="0" smtClean="0"/>
              <a:t>1. Pantomime </a:t>
            </a:r>
            <a:r>
              <a:rPr lang="en-GB" sz="4000" b="1" dirty="0"/>
              <a:t>with </a:t>
            </a:r>
            <a:r>
              <a:rPr lang="en-GB" sz="4000" b="1" dirty="0" smtClean="0"/>
              <a:t>and </a:t>
            </a:r>
            <a:r>
              <a:rPr lang="en-GB" sz="4000" b="1" dirty="0"/>
              <a:t>without </a:t>
            </a:r>
            <a:r>
              <a:rPr lang="en-GB" sz="4000" b="1" dirty="0" smtClean="0"/>
              <a:t>vocalization</a:t>
            </a:r>
            <a:endParaRPr lang="en-GB" dirty="0"/>
          </a:p>
        </p:txBody>
      </p:sp>
      <p:sp>
        <p:nvSpPr>
          <p:cNvPr id="3" name="Platshållare för innehåll 2"/>
          <p:cNvSpPr>
            <a:spLocks noGrp="1"/>
          </p:cNvSpPr>
          <p:nvPr>
            <p:ph idx="1"/>
          </p:nvPr>
        </p:nvSpPr>
        <p:spPr>
          <a:xfrm>
            <a:off x="256776" y="1737710"/>
            <a:ext cx="5817366" cy="4901943"/>
          </a:xfrm>
        </p:spPr>
        <p:txBody>
          <a:bodyPr>
            <a:normAutofit/>
          </a:bodyPr>
          <a:lstStyle/>
          <a:p>
            <a:pPr marL="0" indent="0">
              <a:buNone/>
            </a:pPr>
            <a:r>
              <a:rPr lang="en-GB" dirty="0"/>
              <a:t>“</a:t>
            </a:r>
            <a:r>
              <a:rPr lang="en-GB" dirty="0" smtClean="0"/>
              <a:t>Multimodal” </a:t>
            </a:r>
            <a:r>
              <a:rPr lang="en-GB" dirty="0"/>
              <a:t>accounts of language </a:t>
            </a:r>
            <a:r>
              <a:rPr lang="en-GB" dirty="0" smtClean="0"/>
              <a:t>origins assume that </a:t>
            </a:r>
          </a:p>
          <a:p>
            <a:pPr lvl="1"/>
            <a:r>
              <a:rPr lang="en-GB" dirty="0" smtClean="0"/>
              <a:t>visually </a:t>
            </a:r>
            <a:r>
              <a:rPr lang="en-GB" dirty="0"/>
              <a:t>perceived signs expressed with the body </a:t>
            </a:r>
            <a:endParaRPr lang="en-GB" dirty="0" smtClean="0"/>
          </a:p>
          <a:p>
            <a:pPr lvl="1"/>
            <a:r>
              <a:rPr lang="en-GB" dirty="0" smtClean="0"/>
              <a:t>and </a:t>
            </a:r>
            <a:r>
              <a:rPr lang="en-GB" dirty="0"/>
              <a:t>heard signs/signals produced by the vocal apparatus </a:t>
            </a:r>
          </a:p>
          <a:p>
            <a:r>
              <a:rPr lang="en-GB" dirty="0" smtClean="0"/>
              <a:t>blended </a:t>
            </a:r>
            <a:r>
              <a:rPr lang="en-GB" dirty="0"/>
              <a:t>seamlessly in the transition from pre-linguistic to linguistic communication, from the start of this process around 1-2 MYA</a:t>
            </a:r>
            <a:r>
              <a:rPr lang="en-GB" dirty="0" smtClean="0"/>
              <a:t>.</a:t>
            </a:r>
            <a:endParaRPr lang="en-US" dirty="0"/>
          </a:p>
        </p:txBody>
      </p:sp>
      <p:pic>
        <p:nvPicPr>
          <p:cNvPr id="4" name="Bildobjekt 3" descr="MultimodalPhenomen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4141" y="1737710"/>
            <a:ext cx="2915409" cy="4193823"/>
          </a:xfrm>
          <a:prstGeom prst="rect">
            <a:avLst/>
          </a:prstGeom>
        </p:spPr>
      </p:pic>
    </p:spTree>
    <p:extLst>
      <p:ext uri="{BB962C8B-B14F-4D97-AF65-F5344CB8AC3E}">
        <p14:creationId xmlns:p14="http://schemas.microsoft.com/office/powerpoint/2010/main" val="91006091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47531" y="599909"/>
            <a:ext cx="7886700" cy="994172"/>
          </a:xfrm>
        </p:spPr>
        <p:txBody>
          <a:bodyPr/>
          <a:lstStyle/>
          <a:p>
            <a:pPr lvl="0"/>
            <a:r>
              <a:rPr lang="en-GB" sz="4000" b="1" dirty="0"/>
              <a:t>6. Visual rhetoric</a:t>
            </a:r>
            <a:endParaRPr lang="sv-SE" sz="4000" dirty="0"/>
          </a:p>
        </p:txBody>
      </p:sp>
      <p:sp>
        <p:nvSpPr>
          <p:cNvPr id="3" name="Platshållare för innehåll 2"/>
          <p:cNvSpPr>
            <a:spLocks noGrp="1"/>
          </p:cNvSpPr>
          <p:nvPr>
            <p:ph idx="1"/>
          </p:nvPr>
        </p:nvSpPr>
        <p:spPr>
          <a:xfrm>
            <a:off x="332461" y="1666122"/>
            <a:ext cx="6329596" cy="4821764"/>
          </a:xfrm>
        </p:spPr>
        <p:txBody>
          <a:bodyPr>
            <a:normAutofit fontScale="92500" lnSpcReduction="20000"/>
          </a:bodyPr>
          <a:lstStyle/>
          <a:p>
            <a:r>
              <a:rPr lang="en-GB" dirty="0">
                <a:latin typeface="Times New Roman" charset="0"/>
                <a:ea typeface="Times New Roman" charset="0"/>
                <a:cs typeface="Times New Roman" charset="0"/>
              </a:rPr>
              <a:t>Sonesson has tried to revise the </a:t>
            </a:r>
            <a:r>
              <a:rPr lang="en-GB" dirty="0" smtClean="0">
                <a:latin typeface="Times New Roman" charset="0"/>
                <a:ea typeface="Times New Roman" charset="0"/>
                <a:cs typeface="Times New Roman" charset="0"/>
              </a:rPr>
              <a:t>Group </a:t>
            </a:r>
            <a:r>
              <a:rPr lang="en-GB" dirty="0">
                <a:latin typeface="Times New Roman" charset="0"/>
                <a:ea typeface="Times New Roman" charset="0"/>
                <a:cs typeface="Times New Roman" charset="0"/>
              </a:rPr>
              <a:t>µ model in several papers, in order to make it more phenomenologically </a:t>
            </a:r>
            <a:r>
              <a:rPr lang="en-GB" dirty="0" smtClean="0">
                <a:latin typeface="Times New Roman" charset="0"/>
                <a:ea typeface="Times New Roman" charset="0"/>
                <a:cs typeface="Times New Roman" charset="0"/>
              </a:rPr>
              <a:t>relevant. </a:t>
            </a:r>
          </a:p>
          <a:p>
            <a:r>
              <a:rPr lang="en-GB" dirty="0" smtClean="0">
                <a:latin typeface="Times New Roman" charset="0"/>
                <a:ea typeface="Times New Roman" charset="0"/>
                <a:cs typeface="Times New Roman" charset="0"/>
              </a:rPr>
              <a:t>In </a:t>
            </a:r>
            <a:r>
              <a:rPr lang="en-GB" dirty="0">
                <a:latin typeface="Times New Roman" charset="0"/>
                <a:ea typeface="Times New Roman" charset="0"/>
                <a:cs typeface="Times New Roman" charset="0"/>
              </a:rPr>
              <a:t>the final lecture, we </a:t>
            </a:r>
            <a:r>
              <a:rPr lang="en-GB" dirty="0" smtClean="0">
                <a:latin typeface="Times New Roman" charset="0"/>
                <a:ea typeface="Times New Roman" charset="0"/>
                <a:cs typeface="Times New Roman" charset="0"/>
              </a:rPr>
              <a:t>will present </a:t>
            </a:r>
            <a:r>
              <a:rPr lang="en-GB" dirty="0">
                <a:latin typeface="Times New Roman" charset="0"/>
                <a:ea typeface="Times New Roman" charset="0"/>
                <a:cs typeface="Times New Roman" charset="0"/>
              </a:rPr>
              <a:t>some new considerations, which we think will help to understand the nature of pictorial metaphor (and, perhaps, other rhetorical figures), taking into account the difference between performative and abductive indexicality, which are at the root of </a:t>
            </a:r>
            <a:r>
              <a:rPr lang="en-GB" dirty="0" smtClean="0">
                <a:latin typeface="Times New Roman" charset="0"/>
                <a:ea typeface="Times New Roman" charset="0"/>
                <a:cs typeface="Times New Roman" charset="0"/>
              </a:rPr>
              <a:t>metonymies.</a:t>
            </a:r>
          </a:p>
          <a:p>
            <a:r>
              <a:rPr lang="en-GB" dirty="0" smtClean="0">
                <a:latin typeface="Times New Roman" charset="0"/>
                <a:ea typeface="Times New Roman" charset="0"/>
                <a:cs typeface="Times New Roman" charset="0"/>
              </a:rPr>
              <a:t>However, if metonymies tend </a:t>
            </a:r>
            <a:r>
              <a:rPr lang="en-GB" dirty="0">
                <a:latin typeface="Times New Roman" charset="0"/>
                <a:ea typeface="Times New Roman" charset="0"/>
                <a:cs typeface="Times New Roman" charset="0"/>
              </a:rPr>
              <a:t>to be used in pictorial rhetoric as building blocks of </a:t>
            </a:r>
            <a:r>
              <a:rPr lang="en-GB" dirty="0" smtClean="0">
                <a:latin typeface="Times New Roman" charset="0"/>
                <a:ea typeface="Times New Roman" charset="0"/>
                <a:cs typeface="Times New Roman" charset="0"/>
              </a:rPr>
              <a:t>metaphors, the questions becomes whether metonymies also have any independent function.</a:t>
            </a:r>
            <a:r>
              <a:rPr lang="sv-SE" dirty="0" smtClean="0">
                <a:effectLst/>
                <a:latin typeface="Times New Roman" charset="0"/>
                <a:ea typeface="Times New Roman" charset="0"/>
                <a:cs typeface="Times New Roman" charset="0"/>
              </a:rPr>
              <a:t> </a:t>
            </a:r>
            <a:endParaRPr lang="en-GB" dirty="0" smtClean="0">
              <a:latin typeface="Times New Roman" charset="0"/>
              <a:ea typeface="Times New Roman" charset="0"/>
              <a:cs typeface="Times New Roman" charset="0"/>
            </a:endParaRPr>
          </a:p>
        </p:txBody>
      </p:sp>
      <p:pic>
        <p:nvPicPr>
          <p:cNvPr id="5" name="Bildobjekt 4" descr="ChatNoi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11258" y="1813593"/>
            <a:ext cx="1922974" cy="2626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551626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3" y="1426778"/>
            <a:ext cx="9024103" cy="5184288"/>
          </a:xfrm>
          <a:prstGeom prst="rect">
            <a:avLst/>
          </a:prstGeom>
        </p:spPr>
      </p:pic>
      <p:sp>
        <p:nvSpPr>
          <p:cNvPr id="3" name="Rubrik 1"/>
          <p:cNvSpPr>
            <a:spLocks noGrp="1"/>
          </p:cNvSpPr>
          <p:nvPr>
            <p:ph type="title"/>
          </p:nvPr>
        </p:nvSpPr>
        <p:spPr>
          <a:xfrm>
            <a:off x="662045" y="280594"/>
            <a:ext cx="7886700" cy="994172"/>
          </a:xfrm>
        </p:spPr>
        <p:txBody>
          <a:bodyPr/>
          <a:lstStyle/>
          <a:p>
            <a:pPr lvl="0"/>
            <a:r>
              <a:rPr lang="en-GB" sz="4000" b="1" dirty="0"/>
              <a:t>6. Visual rhetoric</a:t>
            </a:r>
            <a:endParaRPr lang="sv-SE" sz="4000" dirty="0"/>
          </a:p>
        </p:txBody>
      </p:sp>
    </p:spTree>
    <p:extLst>
      <p:ext uri="{BB962C8B-B14F-4D97-AF65-F5344CB8AC3E}">
        <p14:creationId xmlns:p14="http://schemas.microsoft.com/office/powerpoint/2010/main" val="71509401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5759" y="672480"/>
            <a:ext cx="7886700" cy="994172"/>
          </a:xfrm>
        </p:spPr>
        <p:txBody>
          <a:bodyPr/>
          <a:lstStyle/>
          <a:p>
            <a:pPr lvl="0"/>
            <a:r>
              <a:rPr lang="en-GB" sz="4000" b="1" dirty="0"/>
              <a:t>6. Visual rhetoric</a:t>
            </a:r>
            <a:endParaRPr lang="sv-SE" sz="4000" dirty="0"/>
          </a:p>
        </p:txBody>
      </p:sp>
      <p:sp>
        <p:nvSpPr>
          <p:cNvPr id="3" name="Platshållare för innehåll 2"/>
          <p:cNvSpPr>
            <a:spLocks noGrp="1"/>
          </p:cNvSpPr>
          <p:nvPr>
            <p:ph idx="1"/>
          </p:nvPr>
        </p:nvSpPr>
        <p:spPr>
          <a:xfrm>
            <a:off x="555983" y="1747019"/>
            <a:ext cx="7886700" cy="4568940"/>
          </a:xfrm>
        </p:spPr>
        <p:txBody>
          <a:bodyPr>
            <a:normAutofit fontScale="70000" lnSpcReduction="20000"/>
          </a:bodyPr>
          <a:lstStyle/>
          <a:p>
            <a:r>
              <a:rPr lang="en-GB" sz="2900" dirty="0" smtClean="0">
                <a:latin typeface="Times New Roman" charset="0"/>
                <a:ea typeface="Times New Roman" charset="0"/>
                <a:cs typeface="Times New Roman" charset="0"/>
              </a:rPr>
              <a:t>The above-mentioned studies </a:t>
            </a:r>
            <a:r>
              <a:rPr lang="en-GB" sz="2900" dirty="0">
                <a:latin typeface="Times New Roman" charset="0"/>
                <a:ea typeface="Times New Roman" charset="0"/>
                <a:cs typeface="Times New Roman" charset="0"/>
              </a:rPr>
              <a:t>of </a:t>
            </a:r>
            <a:r>
              <a:rPr lang="en-GB" sz="2900" dirty="0" smtClean="0">
                <a:latin typeface="Times New Roman" charset="0"/>
                <a:ea typeface="Times New Roman" charset="0"/>
                <a:cs typeface="Times New Roman" charset="0"/>
              </a:rPr>
              <a:t>pictorial metaphors with reference to advertisements </a:t>
            </a:r>
            <a:r>
              <a:rPr lang="en-GB" sz="2900" dirty="0">
                <a:latin typeface="Times New Roman" charset="0"/>
                <a:ea typeface="Times New Roman" charset="0"/>
                <a:cs typeface="Times New Roman" charset="0"/>
              </a:rPr>
              <a:t>and </a:t>
            </a:r>
            <a:r>
              <a:rPr lang="en-GB" sz="2900" dirty="0" smtClean="0">
                <a:latin typeface="Times New Roman" charset="0"/>
                <a:ea typeface="Times New Roman" charset="0"/>
                <a:cs typeface="Times New Roman" charset="0"/>
              </a:rPr>
              <a:t>multimodality may not be as explicit and detailed at the </a:t>
            </a:r>
            <a:r>
              <a:rPr lang="en-GB" sz="2900" dirty="0" err="1" smtClean="0">
                <a:latin typeface="Times New Roman" charset="0"/>
                <a:ea typeface="Times New Roman" charset="0"/>
                <a:cs typeface="Times New Roman" charset="0"/>
              </a:rPr>
              <a:t>Groupe</a:t>
            </a:r>
            <a:r>
              <a:rPr lang="en-GB" sz="2900" dirty="0" smtClean="0">
                <a:latin typeface="Times New Roman" charset="0"/>
                <a:ea typeface="Times New Roman" charset="0"/>
                <a:cs typeface="Times New Roman" charset="0"/>
              </a:rPr>
              <a:t> µ system, or as our derived system, but they </a:t>
            </a:r>
            <a:r>
              <a:rPr lang="en-GB" sz="2900" dirty="0">
                <a:latin typeface="Times New Roman" charset="0"/>
                <a:ea typeface="Times New Roman" charset="0"/>
                <a:cs typeface="Times New Roman" charset="0"/>
              </a:rPr>
              <a:t>have </a:t>
            </a:r>
            <a:r>
              <a:rPr lang="en-GB" sz="2900" dirty="0" smtClean="0">
                <a:latin typeface="Times New Roman" charset="0"/>
                <a:ea typeface="Times New Roman" charset="0"/>
                <a:cs typeface="Times New Roman" charset="0"/>
              </a:rPr>
              <a:t>the great advantage of being based </a:t>
            </a:r>
            <a:r>
              <a:rPr lang="en-GB" sz="2900" dirty="0">
                <a:latin typeface="Times New Roman" charset="0"/>
                <a:ea typeface="Times New Roman" charset="0"/>
                <a:cs typeface="Times New Roman" charset="0"/>
              </a:rPr>
              <a:t>on pictorial databases. </a:t>
            </a:r>
            <a:endParaRPr lang="en-GB" dirty="0" smtClean="0">
              <a:latin typeface="Times New Roman" charset="0"/>
              <a:ea typeface="Times New Roman" charset="0"/>
              <a:cs typeface="Times New Roman" charset="0"/>
            </a:endParaRPr>
          </a:p>
          <a:p>
            <a:r>
              <a:rPr lang="en-GB" sz="2900" dirty="0" smtClean="0">
                <a:latin typeface="Times New Roman" charset="0"/>
                <a:ea typeface="Times New Roman" charset="0"/>
                <a:cs typeface="Times New Roman" charset="0"/>
              </a:rPr>
              <a:t>Some </a:t>
            </a:r>
            <a:r>
              <a:rPr lang="en-GB" sz="2900" dirty="0">
                <a:latin typeface="Times New Roman" charset="0"/>
                <a:ea typeface="Times New Roman" charset="0"/>
                <a:cs typeface="Times New Roman" charset="0"/>
              </a:rPr>
              <a:t>of the relevant databases can be found here:</a:t>
            </a:r>
            <a:endParaRPr lang="sv-SE" sz="2900" dirty="0">
              <a:latin typeface="Times New Roman" charset="0"/>
              <a:ea typeface="Times New Roman" charset="0"/>
              <a:cs typeface="Times New Roman" charset="0"/>
            </a:endParaRPr>
          </a:p>
          <a:p>
            <a:pPr lvl="1"/>
            <a:r>
              <a:rPr lang="en-GB" sz="2900" dirty="0" err="1">
                <a:latin typeface="Times New Roman" charset="0"/>
                <a:ea typeface="Times New Roman" charset="0"/>
                <a:cs typeface="Times New Roman" charset="0"/>
              </a:rPr>
              <a:t>VisMet</a:t>
            </a:r>
            <a:r>
              <a:rPr lang="en-GB" sz="2900" dirty="0">
                <a:latin typeface="Times New Roman" charset="0"/>
                <a:ea typeface="Times New Roman" charset="0"/>
                <a:cs typeface="Times New Roman" charset="0"/>
              </a:rPr>
              <a:t> is a project on visual metaphors hosted by the Metaphor Lab (VU University Amsterdam). Project: </a:t>
            </a:r>
            <a:r>
              <a:rPr lang="en-GB" sz="2900" u="sng" dirty="0">
                <a:latin typeface="Times New Roman" charset="0"/>
                <a:ea typeface="Times New Roman" charset="0"/>
                <a:cs typeface="Times New Roman" charset="0"/>
                <a:hlinkClick r:id="rId2"/>
              </a:rPr>
              <a:t>http://www.vismet.org/VisMet/display.php</a:t>
            </a:r>
            <a:r>
              <a:rPr lang="en-GB" sz="2900" dirty="0">
                <a:latin typeface="Times New Roman" charset="0"/>
                <a:ea typeface="Times New Roman" charset="0"/>
                <a:cs typeface="Times New Roman" charset="0"/>
              </a:rPr>
              <a:t>	</a:t>
            </a:r>
            <a:endParaRPr lang="sv-SE" sz="2900" dirty="0">
              <a:latin typeface="Times New Roman" charset="0"/>
              <a:ea typeface="Times New Roman" charset="0"/>
              <a:cs typeface="Times New Roman" charset="0"/>
            </a:endParaRPr>
          </a:p>
          <a:p>
            <a:pPr lvl="1"/>
            <a:r>
              <a:rPr lang="en-GB" sz="2900" dirty="0" err="1">
                <a:latin typeface="Times New Roman" charset="0"/>
                <a:ea typeface="Times New Roman" charset="0"/>
                <a:cs typeface="Times New Roman" charset="0"/>
              </a:rPr>
              <a:t>CogVim</a:t>
            </a:r>
            <a:r>
              <a:rPr lang="en-GB" sz="2900" dirty="0">
                <a:latin typeface="Times New Roman" charset="0"/>
                <a:ea typeface="Times New Roman" charset="0"/>
                <a:cs typeface="Times New Roman" charset="0"/>
              </a:rPr>
              <a:t> (Cognitive Grounding of Visual Metaphor) is a Marie Curie project: </a:t>
            </a:r>
            <a:r>
              <a:rPr lang="en-GB" sz="2900" u="sng" dirty="0">
                <a:latin typeface="Times New Roman" charset="0"/>
                <a:ea typeface="Times New Roman" charset="0"/>
                <a:cs typeface="Times New Roman" charset="0"/>
                <a:hlinkClick r:id="rId3"/>
              </a:rPr>
              <a:t>https://cogvim.org</a:t>
            </a:r>
            <a:endParaRPr lang="sv-SE" sz="2900" dirty="0">
              <a:latin typeface="Times New Roman" charset="0"/>
              <a:ea typeface="Times New Roman" charset="0"/>
              <a:cs typeface="Times New Roman" charset="0"/>
            </a:endParaRPr>
          </a:p>
          <a:p>
            <a:pPr lvl="1"/>
            <a:r>
              <a:rPr lang="en-GB" sz="2900" dirty="0">
                <a:latin typeface="Times New Roman" charset="0"/>
                <a:ea typeface="Times New Roman" charset="0"/>
                <a:cs typeface="Times New Roman" charset="0"/>
              </a:rPr>
              <a:t>EMMA is a research project in metaphor and metonymy hosted by the University of Birmingham: </a:t>
            </a:r>
            <a:r>
              <a:rPr lang="en-GB" sz="2900" u="sng" dirty="0">
                <a:latin typeface="Times New Roman" charset="0"/>
                <a:ea typeface="Times New Roman" charset="0"/>
                <a:cs typeface="Times New Roman" charset="0"/>
                <a:hlinkClick r:id="rId4"/>
              </a:rPr>
              <a:t>http://www.birmingham.ac.uk/schools/business/research/research-projects/emma.aspxhttps://multimodalmetaphor.com</a:t>
            </a:r>
            <a:r>
              <a:rPr lang="sv-SE" sz="2900" dirty="0" smtClean="0">
                <a:effectLst/>
                <a:latin typeface="Times New Roman" charset="0"/>
                <a:ea typeface="Times New Roman" charset="0"/>
                <a:cs typeface="Times New Roman" charset="0"/>
              </a:rPr>
              <a:t> </a:t>
            </a:r>
            <a:endParaRPr lang="en-GB" sz="2900" dirty="0" smtClean="0">
              <a:latin typeface="Times New Roman" charset="0"/>
              <a:ea typeface="Times New Roman" charset="0"/>
              <a:cs typeface="Times New Roman" charset="0"/>
            </a:endParaRPr>
          </a:p>
        </p:txBody>
      </p:sp>
    </p:spTree>
    <p:extLst>
      <p:ext uri="{BB962C8B-B14F-4D97-AF65-F5344CB8AC3E}">
        <p14:creationId xmlns:p14="http://schemas.microsoft.com/office/powerpoint/2010/main" val="382486885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1074" y="621681"/>
            <a:ext cx="7886700" cy="994172"/>
          </a:xfrm>
        </p:spPr>
        <p:txBody>
          <a:bodyPr/>
          <a:lstStyle/>
          <a:p>
            <a:pPr lvl="0"/>
            <a:r>
              <a:rPr lang="en-GB" sz="4000" b="1" dirty="0"/>
              <a:t>6. Visual rhetoric</a:t>
            </a:r>
            <a:endParaRPr lang="sv-SE" sz="4000" dirty="0"/>
          </a:p>
        </p:txBody>
      </p:sp>
      <p:sp>
        <p:nvSpPr>
          <p:cNvPr id="3" name="Platshållare för innehåll 2"/>
          <p:cNvSpPr>
            <a:spLocks noGrp="1"/>
          </p:cNvSpPr>
          <p:nvPr>
            <p:ph idx="1"/>
          </p:nvPr>
        </p:nvSpPr>
        <p:spPr>
          <a:xfrm>
            <a:off x="542918" y="2032522"/>
            <a:ext cx="7886700" cy="3917197"/>
          </a:xfrm>
        </p:spPr>
        <p:txBody>
          <a:bodyPr>
            <a:normAutofit lnSpcReduction="10000"/>
          </a:bodyPr>
          <a:lstStyle/>
          <a:p>
            <a:r>
              <a:rPr lang="en-GB" dirty="0">
                <a:latin typeface="Times New Roman" charset="0"/>
                <a:ea typeface="Times New Roman" charset="0"/>
                <a:cs typeface="Times New Roman" charset="0"/>
              </a:rPr>
              <a:t>Your task is to use one or several of the databases </a:t>
            </a:r>
            <a:r>
              <a:rPr lang="en-GB" dirty="0" smtClean="0">
                <a:latin typeface="Times New Roman" charset="0"/>
                <a:ea typeface="Times New Roman" charset="0"/>
                <a:cs typeface="Times New Roman" charset="0"/>
              </a:rPr>
              <a:t>using the categories of the schema presented during the lecture, and considering </a:t>
            </a:r>
            <a:r>
              <a:rPr lang="en-GB" dirty="0">
                <a:latin typeface="Times New Roman" charset="0"/>
                <a:ea typeface="Times New Roman" charset="0"/>
                <a:cs typeface="Times New Roman" charset="0"/>
              </a:rPr>
              <a:t>its possible amplifications. </a:t>
            </a:r>
            <a:endParaRPr lang="en-GB" dirty="0" smtClean="0">
              <a:latin typeface="Times New Roman" charset="0"/>
              <a:ea typeface="Times New Roman" charset="0"/>
              <a:cs typeface="Times New Roman" charset="0"/>
            </a:endParaRPr>
          </a:p>
          <a:p>
            <a:r>
              <a:rPr lang="en-GB" dirty="0" smtClean="0">
                <a:latin typeface="Times New Roman" charset="0"/>
                <a:ea typeface="Times New Roman" charset="0"/>
                <a:cs typeface="Times New Roman" charset="0"/>
              </a:rPr>
              <a:t>It </a:t>
            </a:r>
            <a:r>
              <a:rPr lang="en-GB" dirty="0">
                <a:latin typeface="Times New Roman" charset="0"/>
                <a:ea typeface="Times New Roman" charset="0"/>
                <a:cs typeface="Times New Roman" charset="0"/>
              </a:rPr>
              <a:t>is of course impossible for you to analyse all the pictures contained in even one of these databases, so you need to define a criterion for picking some of these pictures, and ignoring others. </a:t>
            </a:r>
            <a:endParaRPr lang="en-GB" dirty="0" smtClean="0">
              <a:latin typeface="Times New Roman" charset="0"/>
              <a:ea typeface="Times New Roman" charset="0"/>
              <a:cs typeface="Times New Roman" charset="0"/>
            </a:endParaRPr>
          </a:p>
          <a:p>
            <a:r>
              <a:rPr lang="en-GB" dirty="0" smtClean="0">
                <a:latin typeface="Times New Roman" charset="0"/>
                <a:ea typeface="Times New Roman" charset="0"/>
                <a:cs typeface="Times New Roman" charset="0"/>
              </a:rPr>
              <a:t>Of </a:t>
            </a:r>
            <a:r>
              <a:rPr lang="en-GB" dirty="0">
                <a:latin typeface="Times New Roman" charset="0"/>
                <a:ea typeface="Times New Roman" charset="0"/>
                <a:cs typeface="Times New Roman" charset="0"/>
              </a:rPr>
              <a:t>course, this choice should be made in a way not to bias the answers to the questions formulated above.</a:t>
            </a:r>
            <a:endParaRPr lang="sv-SE" dirty="0">
              <a:latin typeface="Times New Roman" charset="0"/>
              <a:ea typeface="Times New Roman" charset="0"/>
              <a:cs typeface="Times New Roman" charset="0"/>
            </a:endParaRPr>
          </a:p>
          <a:p>
            <a:endParaRPr lang="en-GB" dirty="0" smtClean="0">
              <a:latin typeface="Times New Roman" charset="0"/>
              <a:ea typeface="Times New Roman" charset="0"/>
              <a:cs typeface="Times New Roman" charset="0"/>
            </a:endParaRPr>
          </a:p>
        </p:txBody>
      </p:sp>
    </p:spTree>
    <p:extLst>
      <p:ext uri="{BB962C8B-B14F-4D97-AF65-F5344CB8AC3E}">
        <p14:creationId xmlns:p14="http://schemas.microsoft.com/office/powerpoint/2010/main" val="225285117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smtClean="0"/>
              <a:t>Assignment on </a:t>
            </a:r>
            <a:r>
              <a:rPr lang="en-US" dirty="0" err="1" smtClean="0"/>
              <a:t>Luvit</a:t>
            </a:r>
            <a:endParaRPr lang="en-US" dirty="0"/>
          </a:p>
        </p:txBody>
      </p:sp>
      <p:sp>
        <p:nvSpPr>
          <p:cNvPr id="3" name="Platshållare för innehåll 2"/>
          <p:cNvSpPr>
            <a:spLocks noGrp="1"/>
          </p:cNvSpPr>
          <p:nvPr>
            <p:ph idx="1"/>
          </p:nvPr>
        </p:nvSpPr>
        <p:spPr/>
        <p:txBody>
          <a:bodyPr>
            <a:normAutofit/>
          </a:bodyPr>
          <a:lstStyle/>
          <a:p>
            <a:r>
              <a:rPr lang="en-US" dirty="0" smtClean="0"/>
              <a:t>By Nov 7, 3pm, list three projects you would wish to work on in order of preference, like this</a:t>
            </a:r>
            <a:endParaRPr lang="en-US" dirty="0"/>
          </a:p>
          <a:p>
            <a:pPr>
              <a:buAutoNum type="arabicPeriod"/>
            </a:pPr>
            <a:r>
              <a:rPr lang="en-US" dirty="0" smtClean="0"/>
              <a:t>Project X “Name”</a:t>
            </a:r>
          </a:p>
          <a:p>
            <a:pPr>
              <a:buAutoNum type="arabicPeriod"/>
            </a:pPr>
            <a:r>
              <a:rPr lang="en-US" dirty="0" smtClean="0"/>
              <a:t>Project Y “Name”</a:t>
            </a:r>
          </a:p>
          <a:p>
            <a:pPr>
              <a:buAutoNum type="arabicPeriod"/>
            </a:pPr>
            <a:r>
              <a:rPr lang="en-US" dirty="0" smtClean="0"/>
              <a:t>Project Z “Name”</a:t>
            </a:r>
          </a:p>
          <a:p>
            <a:pPr marL="0" indent="0">
              <a:buNone/>
            </a:pPr>
            <a:r>
              <a:rPr lang="en-US" dirty="0" smtClean="0"/>
              <a:t>We will form 6 groups with more or less equal number of participants, on the basis of these preferences</a:t>
            </a:r>
          </a:p>
          <a:p>
            <a:endParaRPr lang="en-US" dirty="0"/>
          </a:p>
        </p:txBody>
      </p:sp>
    </p:spTree>
    <p:extLst>
      <p:ext uri="{BB962C8B-B14F-4D97-AF65-F5344CB8AC3E}">
        <p14:creationId xmlns:p14="http://schemas.microsoft.com/office/powerpoint/2010/main" val="328921369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en-GB" sz="4000" b="1" dirty="0"/>
              <a:t>1. Pantomime </a:t>
            </a:r>
            <a:r>
              <a:rPr lang="en-GB" sz="4000" b="1" dirty="0" smtClean="0"/>
              <a:t>with and </a:t>
            </a:r>
            <a:r>
              <a:rPr lang="en-GB" sz="4000" b="1" dirty="0"/>
              <a:t>without vocalization (</a:t>
            </a:r>
            <a:r>
              <a:rPr lang="en-GB" sz="4000" b="1" dirty="0" err="1"/>
              <a:t>cont</a:t>
            </a:r>
            <a:r>
              <a:rPr lang="en-GB" sz="4000" b="1" dirty="0"/>
              <a:t>)</a:t>
            </a:r>
          </a:p>
        </p:txBody>
      </p:sp>
      <p:sp>
        <p:nvSpPr>
          <p:cNvPr id="3" name="Platshållare för innehåll 2"/>
          <p:cNvSpPr>
            <a:spLocks noGrp="1"/>
          </p:cNvSpPr>
          <p:nvPr>
            <p:ph idx="1"/>
          </p:nvPr>
        </p:nvSpPr>
        <p:spPr>
          <a:xfrm>
            <a:off x="179465" y="1586753"/>
            <a:ext cx="4804094" cy="5095224"/>
          </a:xfrm>
        </p:spPr>
        <p:txBody>
          <a:bodyPr>
            <a:normAutofit/>
          </a:bodyPr>
          <a:lstStyle/>
          <a:p>
            <a:pPr marL="0" indent="0">
              <a:buNone/>
            </a:pPr>
            <a:r>
              <a:rPr lang="en-GB" dirty="0"/>
              <a:t>However, recent studies (Fay et al. 2013, Fay et al. 2014, Zlatev et al., </a:t>
            </a:r>
            <a:r>
              <a:rPr lang="en-GB" dirty="0" smtClean="0"/>
              <a:t>2017)</a:t>
            </a:r>
            <a:r>
              <a:rPr lang="en-GB" dirty="0"/>
              <a:t>, have </a:t>
            </a:r>
            <a:r>
              <a:rPr lang="en-GB" b="1" dirty="0"/>
              <a:t>not</a:t>
            </a:r>
            <a:r>
              <a:rPr lang="en-GB" dirty="0"/>
              <a:t> found evidence for any communicative advantage for multimodal </a:t>
            </a:r>
            <a:r>
              <a:rPr lang="en-GB" dirty="0" smtClean="0"/>
              <a:t>compared </a:t>
            </a:r>
            <a:r>
              <a:rPr lang="en-GB" dirty="0"/>
              <a:t>to “</a:t>
            </a:r>
            <a:r>
              <a:rPr lang="en-GB" dirty="0" err="1"/>
              <a:t>unimodal</a:t>
            </a:r>
            <a:r>
              <a:rPr lang="en-GB" dirty="0"/>
              <a:t>” gesture/pantomime (without vocalization). </a:t>
            </a:r>
            <a:endParaRPr lang="en-GB" dirty="0" smtClean="0"/>
          </a:p>
          <a:p>
            <a:pPr marL="0" indent="0">
              <a:buNone/>
            </a:pPr>
            <a:r>
              <a:rPr lang="en-GB" dirty="0" smtClean="0"/>
              <a:t>While </a:t>
            </a:r>
            <a:r>
              <a:rPr lang="en-GB" dirty="0"/>
              <a:t>there </a:t>
            </a:r>
            <a:r>
              <a:rPr lang="en-GB" dirty="0" smtClean="0"/>
              <a:t>is evidence </a:t>
            </a:r>
            <a:r>
              <a:rPr lang="en-GB" dirty="0"/>
              <a:t>that non-verbal vocalizations </a:t>
            </a:r>
            <a:r>
              <a:rPr lang="en-GB" dirty="0" smtClean="0"/>
              <a:t>express </a:t>
            </a:r>
            <a:r>
              <a:rPr lang="en-GB" dirty="0"/>
              <a:t>emotional </a:t>
            </a:r>
            <a:r>
              <a:rPr lang="en-GB" dirty="0" smtClean="0"/>
              <a:t>information, </a:t>
            </a:r>
            <a:r>
              <a:rPr lang="en-GB" dirty="0"/>
              <a:t>this did not help in the communicative </a:t>
            </a:r>
            <a:r>
              <a:rPr lang="en-GB" dirty="0" smtClean="0"/>
              <a:t>tasks.</a:t>
            </a:r>
            <a:endParaRPr lang="en-US" dirty="0"/>
          </a:p>
          <a:p>
            <a:endParaRPr lang="en-GB"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3697" y="2416005"/>
            <a:ext cx="4290303" cy="2736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283003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en-GB" sz="4000" b="1" dirty="0"/>
              <a:t>1. Pantomime with </a:t>
            </a:r>
            <a:r>
              <a:rPr lang="en-GB" sz="4000" b="1" dirty="0" smtClean="0"/>
              <a:t>and </a:t>
            </a:r>
            <a:r>
              <a:rPr lang="en-GB" sz="4000" b="1" dirty="0"/>
              <a:t>without vocalization (</a:t>
            </a:r>
            <a:r>
              <a:rPr lang="en-GB" sz="4000" b="1" dirty="0" err="1"/>
              <a:t>cont</a:t>
            </a:r>
            <a:r>
              <a:rPr lang="en-GB" sz="4000" b="1" dirty="0"/>
              <a:t>)</a:t>
            </a:r>
          </a:p>
        </p:txBody>
      </p:sp>
      <p:sp>
        <p:nvSpPr>
          <p:cNvPr id="3" name="Platshållare för innehåll 2"/>
          <p:cNvSpPr>
            <a:spLocks noGrp="1"/>
          </p:cNvSpPr>
          <p:nvPr>
            <p:ph idx="1"/>
          </p:nvPr>
        </p:nvSpPr>
        <p:spPr>
          <a:xfrm>
            <a:off x="353410" y="1752422"/>
            <a:ext cx="5762148" cy="4571999"/>
          </a:xfrm>
        </p:spPr>
        <p:txBody>
          <a:bodyPr>
            <a:normAutofit fontScale="92500" lnSpcReduction="20000"/>
          </a:bodyPr>
          <a:lstStyle/>
          <a:p>
            <a:pPr marL="0" indent="0">
              <a:buNone/>
            </a:pPr>
            <a:r>
              <a:rPr lang="en-GB" dirty="0"/>
              <a:t>The goal of this project is to test if these conclusions hold after changing the design of the experiment in one of several possible ways. </a:t>
            </a:r>
            <a:endParaRPr lang="en-GB" dirty="0" smtClean="0"/>
          </a:p>
          <a:p>
            <a:pPr marL="0" indent="0">
              <a:buNone/>
            </a:pPr>
            <a:r>
              <a:rPr lang="en-GB" dirty="0" smtClean="0"/>
              <a:t>One </a:t>
            </a:r>
            <a:r>
              <a:rPr lang="en-GB" dirty="0"/>
              <a:t>is to make the communication between sender and receiver “live</a:t>
            </a:r>
            <a:r>
              <a:rPr lang="en-GB" dirty="0" smtClean="0"/>
              <a:t>” rather than mediated through video-recordings. A </a:t>
            </a:r>
            <a:r>
              <a:rPr lang="en-GB" dirty="0"/>
              <a:t>version of this is to make the task interactive, that is, to allow sender and receiver to change roles every second trail. </a:t>
            </a:r>
            <a:endParaRPr lang="en-GB" dirty="0" smtClean="0"/>
          </a:p>
          <a:p>
            <a:pPr marL="0" indent="0">
              <a:buNone/>
            </a:pPr>
            <a:r>
              <a:rPr lang="en-GB" dirty="0" smtClean="0"/>
              <a:t>Another </a:t>
            </a:r>
            <a:r>
              <a:rPr lang="en-GB" dirty="0"/>
              <a:t>is to change the representation of the events to be communicated (it was pictorial in the Zlatev et al study, but this may have contributed to many accidental details in the re-enactments.)</a:t>
            </a:r>
            <a:endParaRPr lang="en-US" dirty="0"/>
          </a:p>
          <a:p>
            <a:endParaRPr lang="en-GB" dirty="0"/>
          </a:p>
        </p:txBody>
      </p:sp>
      <p:pic>
        <p:nvPicPr>
          <p:cNvPr id="4" name="Obraz 4" descr="reciver.png"/>
          <p:cNvPicPr>
            <a:picLocks noChangeAspect="1"/>
          </p:cNvPicPr>
          <p:nvPr/>
        </p:nvPicPr>
        <p:blipFill rotWithShape="1">
          <a:blip r:embed="rId2"/>
          <a:srcRect l="-1" r="59985"/>
          <a:stretch/>
        </p:blipFill>
        <p:spPr>
          <a:xfrm>
            <a:off x="6180063" y="1457979"/>
            <a:ext cx="2613638" cy="5095129"/>
          </a:xfrm>
          <a:prstGeom prst="rect">
            <a:avLst/>
          </a:prstGeom>
        </p:spPr>
      </p:pic>
    </p:spTree>
    <p:extLst>
      <p:ext uri="{BB962C8B-B14F-4D97-AF65-F5344CB8AC3E}">
        <p14:creationId xmlns:p14="http://schemas.microsoft.com/office/powerpoint/2010/main" val="144927018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en-GB" sz="4000" b="1" dirty="0"/>
              <a:t>2. Understanding communicative </a:t>
            </a:r>
            <a:r>
              <a:rPr lang="en-GB" sz="4000" b="1" dirty="0" smtClean="0"/>
              <a:t>signs by domestic animals?</a:t>
            </a:r>
            <a:endParaRPr lang="en-GB" sz="4000" b="1" dirty="0"/>
          </a:p>
        </p:txBody>
      </p:sp>
      <p:sp>
        <p:nvSpPr>
          <p:cNvPr id="3" name="Platshållare för innehåll 2"/>
          <p:cNvSpPr>
            <a:spLocks noGrp="1"/>
          </p:cNvSpPr>
          <p:nvPr>
            <p:ph idx="1"/>
          </p:nvPr>
        </p:nvSpPr>
        <p:spPr>
          <a:xfrm>
            <a:off x="179465" y="1739523"/>
            <a:ext cx="5588452" cy="4031985"/>
          </a:xfrm>
        </p:spPr>
        <p:txBody>
          <a:bodyPr>
            <a:noAutofit/>
          </a:bodyPr>
          <a:lstStyle/>
          <a:p>
            <a:pPr marL="0" indent="0">
              <a:buNone/>
            </a:pPr>
            <a:r>
              <a:rPr lang="en-GB" dirty="0"/>
              <a:t>H</a:t>
            </a:r>
            <a:r>
              <a:rPr lang="en-GB" dirty="0" smtClean="0"/>
              <a:t>uman </a:t>
            </a:r>
            <a:r>
              <a:rPr lang="en-GB" dirty="0"/>
              <a:t>children solve the “object choice task” – where a communicator indicates in which one of several containers a reward is hidden, by means of different kinds of signals/signs – much easier than chimpanzees (and other great apes). </a:t>
            </a:r>
            <a:endParaRPr lang="en-GB" dirty="0" smtClean="0"/>
          </a:p>
          <a:p>
            <a:pPr marL="0" indent="0">
              <a:buNone/>
            </a:pPr>
            <a:r>
              <a:rPr lang="en-GB" dirty="0" smtClean="0"/>
              <a:t>Hence</a:t>
            </a:r>
            <a:r>
              <a:rPr lang="en-GB" dirty="0"/>
              <a:t>, it has been proposed that human beings possess some pre-linguistic cognitive-semiotic capacity, such as </a:t>
            </a:r>
            <a:r>
              <a:rPr lang="en-GB" i="1" dirty="0"/>
              <a:t>joint intentionality </a:t>
            </a:r>
            <a:r>
              <a:rPr lang="en-GB" dirty="0"/>
              <a:t>(</a:t>
            </a:r>
            <a:r>
              <a:rPr lang="en-GB" dirty="0" err="1"/>
              <a:t>Tomasello</a:t>
            </a:r>
            <a:r>
              <a:rPr lang="en-GB" dirty="0"/>
              <a:t>) or </a:t>
            </a:r>
            <a:r>
              <a:rPr lang="en-GB" i="1" dirty="0"/>
              <a:t>bodily mimesis </a:t>
            </a:r>
            <a:r>
              <a:rPr lang="en-GB" dirty="0"/>
              <a:t>(Donald, Zlatev), which is unique, at least among the </a:t>
            </a:r>
            <a:r>
              <a:rPr lang="en-GB" dirty="0" smtClean="0"/>
              <a:t>primates</a:t>
            </a:r>
            <a:endParaRPr lang="en-US" sz="2000" dirty="0"/>
          </a:p>
        </p:txBody>
      </p:sp>
      <p:pic>
        <p:nvPicPr>
          <p:cNvPr id="4" name="Picture 1"/>
          <p:cNvPicPr>
            <a:picLocks noChangeAspect="1" noChangeArrowheads="1"/>
          </p:cNvPicPr>
          <p:nvPr/>
        </p:nvPicPr>
        <p:blipFill>
          <a:blip r:embed="rId2"/>
          <a:srcRect/>
          <a:stretch>
            <a:fillRect/>
          </a:stretch>
        </p:blipFill>
        <p:spPr bwMode="auto">
          <a:xfrm>
            <a:off x="5767917" y="2192947"/>
            <a:ext cx="3227229" cy="2667000"/>
          </a:xfrm>
          <a:prstGeom prst="rect">
            <a:avLst/>
          </a:prstGeom>
          <a:noFill/>
          <a:ln w="9525">
            <a:noFill/>
            <a:round/>
            <a:headEnd/>
            <a:tailEnd/>
          </a:ln>
        </p:spPr>
      </p:pic>
    </p:spTree>
    <p:extLst>
      <p:ext uri="{BB962C8B-B14F-4D97-AF65-F5344CB8AC3E}">
        <p14:creationId xmlns:p14="http://schemas.microsoft.com/office/powerpoint/2010/main" val="175528294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en-GB" sz="4000" b="1" dirty="0"/>
              <a:t>2. Understanding communicative signs by domestic animals?</a:t>
            </a:r>
          </a:p>
        </p:txBody>
      </p:sp>
      <p:sp>
        <p:nvSpPr>
          <p:cNvPr id="3" name="Platshållare för innehåll 2"/>
          <p:cNvSpPr>
            <a:spLocks noGrp="1"/>
          </p:cNvSpPr>
          <p:nvPr>
            <p:ph idx="1"/>
          </p:nvPr>
        </p:nvSpPr>
        <p:spPr>
          <a:xfrm>
            <a:off x="148167" y="1841500"/>
            <a:ext cx="6612707" cy="4931833"/>
          </a:xfrm>
        </p:spPr>
        <p:txBody>
          <a:bodyPr>
            <a:normAutofit fontScale="92500" lnSpcReduction="20000"/>
          </a:bodyPr>
          <a:lstStyle/>
          <a:p>
            <a:pPr marL="0" indent="0">
              <a:buNone/>
            </a:pPr>
            <a:r>
              <a:rPr lang="en-GB" dirty="0" smtClean="0"/>
              <a:t>Hare </a:t>
            </a:r>
            <a:r>
              <a:rPr lang="en-GB" dirty="0"/>
              <a:t>&amp; </a:t>
            </a:r>
            <a:r>
              <a:rPr lang="en-GB" dirty="0" err="1"/>
              <a:t>Tomasello</a:t>
            </a:r>
            <a:r>
              <a:rPr lang="en-GB" dirty="0"/>
              <a:t> (2005) </a:t>
            </a:r>
            <a:r>
              <a:rPr lang="en-GB" dirty="0" smtClean="0"/>
              <a:t>show </a:t>
            </a:r>
            <a:r>
              <a:rPr lang="en-GB" dirty="0"/>
              <a:t>that ordinary family dogs, irrespective of race, perform surprisingly well in such tasks, following points and other indexical signs, and not only when the communicator is their owner. </a:t>
            </a:r>
            <a:endParaRPr lang="en-GB" dirty="0" smtClean="0"/>
          </a:p>
          <a:p>
            <a:pPr marL="0" indent="0">
              <a:buNone/>
            </a:pPr>
            <a:r>
              <a:rPr lang="en-GB" dirty="0" smtClean="0"/>
              <a:t>A </a:t>
            </a:r>
            <a:r>
              <a:rPr lang="en-GB" dirty="0"/>
              <a:t>plausible </a:t>
            </a:r>
            <a:r>
              <a:rPr lang="en-GB" b="1" dirty="0"/>
              <a:t>explanation of this is domestication: </a:t>
            </a:r>
            <a:r>
              <a:rPr lang="en-GB" dirty="0"/>
              <a:t>over </a:t>
            </a:r>
            <a:r>
              <a:rPr lang="en-GB" dirty="0" smtClean="0"/>
              <a:t>ca</a:t>
            </a:r>
            <a:r>
              <a:rPr lang="en-GB" dirty="0"/>
              <a:t>. 18 000 years of symbiotic co-existence </a:t>
            </a:r>
            <a:r>
              <a:rPr lang="en-GB" dirty="0" smtClean="0"/>
              <a:t>dogs have evolved </a:t>
            </a:r>
            <a:r>
              <a:rPr lang="en-GB" dirty="0"/>
              <a:t>capacities that allow them to understand human intentions, expressed through gestures and vocal signals. </a:t>
            </a:r>
            <a:r>
              <a:rPr lang="en-GB" dirty="0" smtClean="0"/>
              <a:t>Perhaps a similar logic can be applied to semi-domesticated animals like cats?</a:t>
            </a:r>
          </a:p>
          <a:p>
            <a:pPr marL="0" indent="0">
              <a:buNone/>
            </a:pPr>
            <a:r>
              <a:rPr lang="en-GB" dirty="0" smtClean="0"/>
              <a:t>How </a:t>
            </a:r>
            <a:r>
              <a:rPr lang="en-GB" dirty="0"/>
              <a:t>far such capacities </a:t>
            </a:r>
            <a:r>
              <a:rPr lang="en-GB" dirty="0" smtClean="0"/>
              <a:t>stretch? </a:t>
            </a:r>
            <a:r>
              <a:rPr lang="en-GB" dirty="0"/>
              <a:t>Could dogs </a:t>
            </a:r>
            <a:r>
              <a:rPr lang="en-GB" dirty="0" smtClean="0"/>
              <a:t>and cats have </a:t>
            </a:r>
            <a:r>
              <a:rPr lang="en-GB" dirty="0"/>
              <a:t>evolved </a:t>
            </a:r>
            <a:r>
              <a:rPr lang="en-GB" dirty="0" smtClean="0"/>
              <a:t>the capacity to understand signs, </a:t>
            </a:r>
            <a:r>
              <a:rPr lang="en-GB" dirty="0"/>
              <a:t>even though their linguistic skills are admittedly limited (especially in production</a:t>
            </a:r>
            <a:r>
              <a:rPr lang="en-GB" dirty="0" smtClean="0"/>
              <a:t>)? Could the be shown to understand </a:t>
            </a:r>
            <a:r>
              <a:rPr lang="en-GB" b="1" dirty="0" smtClean="0"/>
              <a:t>more than indexical signs?</a:t>
            </a:r>
            <a:endParaRPr lang="en-US" b="1" dirty="0"/>
          </a:p>
          <a:p>
            <a:endParaRPr lang="en-GB" dirty="0"/>
          </a:p>
        </p:txBody>
      </p:sp>
      <p:pic>
        <p:nvPicPr>
          <p:cNvPr id="4" name="Obraz 3"/>
          <p:cNvPicPr>
            <a:picLocks noChangeAspect="1"/>
          </p:cNvPicPr>
          <p:nvPr/>
        </p:nvPicPr>
        <p:blipFill>
          <a:blip r:embed="rId2"/>
          <a:stretch>
            <a:fillRect/>
          </a:stretch>
        </p:blipFill>
        <p:spPr>
          <a:xfrm>
            <a:off x="6760874" y="2295428"/>
            <a:ext cx="2383126" cy="3313739"/>
          </a:xfrm>
          <a:prstGeom prst="rect">
            <a:avLst/>
          </a:prstGeom>
        </p:spPr>
      </p:pic>
    </p:spTree>
    <p:extLst>
      <p:ext uri="{BB962C8B-B14F-4D97-AF65-F5344CB8AC3E}">
        <p14:creationId xmlns:p14="http://schemas.microsoft.com/office/powerpoint/2010/main" val="28963127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en-GB" sz="4000" b="1" dirty="0"/>
              <a:t>3. Understanding referential iconicity in </a:t>
            </a:r>
            <a:r>
              <a:rPr lang="en-GB" sz="4000" b="1" dirty="0" smtClean="0"/>
              <a:t>music</a:t>
            </a:r>
            <a:endParaRPr lang="en-GB" sz="4000" b="1" dirty="0"/>
          </a:p>
        </p:txBody>
      </p:sp>
      <p:sp>
        <p:nvSpPr>
          <p:cNvPr id="3" name="Platshållare för innehåll 2"/>
          <p:cNvSpPr>
            <a:spLocks noGrp="1"/>
          </p:cNvSpPr>
          <p:nvPr>
            <p:ph idx="1"/>
          </p:nvPr>
        </p:nvSpPr>
        <p:spPr>
          <a:xfrm>
            <a:off x="282208" y="1586753"/>
            <a:ext cx="5886024" cy="5084806"/>
          </a:xfrm>
        </p:spPr>
        <p:txBody>
          <a:bodyPr>
            <a:normAutofit fontScale="92500"/>
          </a:bodyPr>
          <a:lstStyle/>
          <a:p>
            <a:pPr marL="0" indent="0">
              <a:buNone/>
            </a:pPr>
            <a:r>
              <a:rPr lang="en-GB" dirty="0" err="1"/>
              <a:t>Jakobson</a:t>
            </a:r>
            <a:r>
              <a:rPr lang="en-GB" dirty="0"/>
              <a:t> (1965) was one of the first to argue that Saussure was mistaken on the fundamental “arbitrariness” of the linguistic sign, as many if not most linguistic signs resemble their meanings, most often in subtle ways. In semiotic terms, they display different forms, and different degrees of iconicity. </a:t>
            </a:r>
            <a:endParaRPr lang="en-GB" dirty="0" smtClean="0"/>
          </a:p>
          <a:p>
            <a:pPr marL="0" indent="0">
              <a:buNone/>
            </a:pPr>
            <a:r>
              <a:rPr lang="en-GB" dirty="0" smtClean="0"/>
              <a:t>Further</a:t>
            </a:r>
            <a:r>
              <a:rPr lang="en-GB" dirty="0"/>
              <a:t>, this is not only some evolutionary relic, as speakers can utilize such resemblance/iconicity to figure out the meanings of unknown words, either invented, or in languages that they do not speak. Further, this applies to children as well as adults (Imai &amp; Kita 2014).</a:t>
            </a:r>
            <a:endParaRPr lang="en-US" dirty="0"/>
          </a:p>
          <a:p>
            <a:endParaRPr lang="en-GB" dirty="0"/>
          </a:p>
        </p:txBody>
      </p:sp>
      <p:pic>
        <p:nvPicPr>
          <p:cNvPr id="4"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39121" y="2090809"/>
            <a:ext cx="2565418"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descr="bild mun.png"/>
          <p:cNvPicPr/>
          <p:nvPr/>
        </p:nvPicPr>
        <p:blipFill>
          <a:blip r:embed="rId3" cstate="print"/>
          <a:srcRect/>
          <a:stretch>
            <a:fillRect/>
          </a:stretch>
        </p:blipFill>
        <p:spPr bwMode="auto">
          <a:xfrm>
            <a:off x="6339121" y="4336184"/>
            <a:ext cx="2880320" cy="1482090"/>
          </a:xfrm>
          <a:prstGeom prst="rect">
            <a:avLst/>
          </a:prstGeom>
          <a:noFill/>
          <a:ln w="9525">
            <a:noFill/>
            <a:miter lim="800000"/>
            <a:headEnd/>
            <a:tailEnd/>
          </a:ln>
        </p:spPr>
      </p:pic>
    </p:spTree>
    <p:extLst>
      <p:ext uri="{BB962C8B-B14F-4D97-AF65-F5344CB8AC3E}">
        <p14:creationId xmlns:p14="http://schemas.microsoft.com/office/powerpoint/2010/main" val="57747389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en-GB" sz="4000" b="1" dirty="0"/>
              <a:t>3. Understanding referential iconicity in </a:t>
            </a:r>
            <a:r>
              <a:rPr lang="en-GB" sz="4000" b="1" dirty="0" smtClean="0"/>
              <a:t>music</a:t>
            </a:r>
            <a:endParaRPr lang="en-GB" sz="4000" b="1" dirty="0"/>
          </a:p>
        </p:txBody>
      </p:sp>
      <p:sp>
        <p:nvSpPr>
          <p:cNvPr id="3" name="Platshållare för innehåll 2"/>
          <p:cNvSpPr>
            <a:spLocks noGrp="1"/>
          </p:cNvSpPr>
          <p:nvPr>
            <p:ph idx="1"/>
          </p:nvPr>
        </p:nvSpPr>
        <p:spPr>
          <a:xfrm>
            <a:off x="484251" y="1586753"/>
            <a:ext cx="5563036" cy="4842937"/>
          </a:xfrm>
        </p:spPr>
        <p:txBody>
          <a:bodyPr>
            <a:normAutofit/>
          </a:bodyPr>
          <a:lstStyle/>
          <a:p>
            <a:pPr marL="0" indent="0">
              <a:buNone/>
            </a:pPr>
            <a:r>
              <a:rPr lang="en-GB" dirty="0"/>
              <a:t>But such iconic reference is by no means limited to speech, as it characterizes some forms/elements in music as well, as in so called “programmatic music”. </a:t>
            </a:r>
            <a:endParaRPr lang="en-GB" dirty="0" smtClean="0"/>
          </a:p>
          <a:p>
            <a:pPr marL="0" indent="0">
              <a:buNone/>
            </a:pPr>
            <a:r>
              <a:rPr lang="en-GB" dirty="0" smtClean="0"/>
              <a:t>But </a:t>
            </a:r>
            <a:r>
              <a:rPr lang="en-GB" dirty="0"/>
              <a:t>are unskilled listeners capable of discerning such (abstract) resemblances, especially before they are pointed out to them? In other words, is this is a matter of </a:t>
            </a:r>
            <a:r>
              <a:rPr lang="en-GB" b="1" dirty="0"/>
              <a:t>“primary” rather than “secondary” iconicity </a:t>
            </a:r>
            <a:r>
              <a:rPr lang="en-GB" dirty="0"/>
              <a:t>(</a:t>
            </a:r>
            <a:r>
              <a:rPr lang="en-GB" dirty="0" err="1"/>
              <a:t>Sonesson</a:t>
            </a:r>
            <a:r>
              <a:rPr lang="en-GB" dirty="0"/>
              <a:t> 2010; </a:t>
            </a:r>
            <a:r>
              <a:rPr lang="en-GB" dirty="0" err="1"/>
              <a:t>Ahlner</a:t>
            </a:r>
            <a:r>
              <a:rPr lang="en-GB" dirty="0"/>
              <a:t> &amp; Zlatev 2010)?</a:t>
            </a:r>
            <a:endParaRPr lang="en-US" dirty="0"/>
          </a:p>
          <a:p>
            <a:endParaRPr lang="en-GB"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0402"/>
          <a:stretch/>
        </p:blipFill>
        <p:spPr bwMode="auto">
          <a:xfrm>
            <a:off x="6352462" y="1586753"/>
            <a:ext cx="2338495"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062" b="-8684"/>
          <a:stretch/>
        </p:blipFill>
        <p:spPr bwMode="auto">
          <a:xfrm>
            <a:off x="6383620" y="4251848"/>
            <a:ext cx="2307337" cy="273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860118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en-GB" sz="4000" b="1" dirty="0"/>
              <a:t>4. Children’s ability to interpret pictures</a:t>
            </a:r>
          </a:p>
        </p:txBody>
      </p:sp>
      <p:sp>
        <p:nvSpPr>
          <p:cNvPr id="3" name="Platshållare för innehåll 2"/>
          <p:cNvSpPr>
            <a:spLocks noGrp="1"/>
          </p:cNvSpPr>
          <p:nvPr>
            <p:ph idx="1"/>
          </p:nvPr>
        </p:nvSpPr>
        <p:spPr>
          <a:xfrm>
            <a:off x="3606800" y="1806574"/>
            <a:ext cx="5094514" cy="4964339"/>
          </a:xfrm>
        </p:spPr>
        <p:txBody>
          <a:bodyPr>
            <a:normAutofit fontScale="92500" lnSpcReduction="10000"/>
          </a:bodyPr>
          <a:lstStyle/>
          <a:p>
            <a:pPr marL="0" indent="0">
              <a:buNone/>
            </a:pPr>
            <a:r>
              <a:rPr lang="en-GB" dirty="0" smtClean="0">
                <a:latin typeface="Times New Roman" charset="0"/>
                <a:ea typeface="Times New Roman" charset="0"/>
                <a:cs typeface="Times New Roman" charset="0"/>
              </a:rPr>
              <a:t>To </a:t>
            </a:r>
            <a:r>
              <a:rPr lang="en-GB" dirty="0">
                <a:latin typeface="Times New Roman" charset="0"/>
                <a:ea typeface="Times New Roman" charset="0"/>
                <a:cs typeface="Times New Roman" charset="0"/>
              </a:rPr>
              <a:t>interpret a picture, </a:t>
            </a:r>
            <a:r>
              <a:rPr lang="en-GB" i="1" dirty="0">
                <a:latin typeface="Times New Roman" charset="0"/>
                <a:ea typeface="Times New Roman" charset="0"/>
                <a:cs typeface="Times New Roman" charset="0"/>
              </a:rPr>
              <a:t>it is not enough to see it as similar to something</a:t>
            </a:r>
            <a:r>
              <a:rPr lang="en-GB" dirty="0">
                <a:latin typeface="Times New Roman" charset="0"/>
                <a:ea typeface="Times New Roman" charset="0"/>
                <a:cs typeface="Times New Roman" charset="0"/>
              </a:rPr>
              <a:t>, but you must also understand that it is not simply a member of the category of objects to which it is similar. Infants and many animals clearly accomplish the first task. Yet, interpreting pictures in the full sense appears to be surprisingly difficult: experiments by </a:t>
            </a:r>
            <a:r>
              <a:rPr lang="en-GB" dirty="0" err="1">
                <a:latin typeface="Times New Roman" charset="0"/>
                <a:ea typeface="Times New Roman" charset="0"/>
                <a:cs typeface="Times New Roman" charset="0"/>
              </a:rPr>
              <a:t>DeLoache</a:t>
            </a:r>
            <a:r>
              <a:rPr lang="en-GB" dirty="0">
                <a:latin typeface="Times New Roman" charset="0"/>
                <a:ea typeface="Times New Roman" charset="0"/>
                <a:cs typeface="Times New Roman" charset="0"/>
              </a:rPr>
              <a:t> and her collaborators (e.g. </a:t>
            </a:r>
            <a:r>
              <a:rPr lang="en-GB" dirty="0" err="1">
                <a:latin typeface="Times New Roman" charset="0"/>
                <a:ea typeface="Times New Roman" charset="0"/>
                <a:cs typeface="Times New Roman" charset="0"/>
              </a:rPr>
              <a:t>DeLoache</a:t>
            </a:r>
            <a:r>
              <a:rPr lang="en-GB" dirty="0">
                <a:latin typeface="Times New Roman" charset="0"/>
                <a:ea typeface="Times New Roman" charset="0"/>
                <a:cs typeface="Times New Roman" charset="0"/>
              </a:rPr>
              <a:t> and Burns 1994) suggest that pictures are understood later than language (around 2.5 years) while scale models are even more difficult to understand than pictures (around 3 years). </a:t>
            </a:r>
          </a:p>
        </p:txBody>
      </p:sp>
      <p:pic>
        <p:nvPicPr>
          <p:cNvPr id="5" name="Bildobjekt 3" descr="proom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8269" y="1574346"/>
            <a:ext cx="2808287"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269" y="4019731"/>
            <a:ext cx="2329543" cy="2562497"/>
          </a:xfrm>
          <a:prstGeom prst="rect">
            <a:avLst/>
          </a:prstGeom>
        </p:spPr>
      </p:pic>
    </p:spTree>
    <p:extLst>
      <p:ext uri="{BB962C8B-B14F-4D97-AF65-F5344CB8AC3E}">
        <p14:creationId xmlns:p14="http://schemas.microsoft.com/office/powerpoint/2010/main" val="127952115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Äventyr">
  <a:themeElements>
    <a:clrScheme name="Äventyr">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Äventyr">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Äventyr">
      <a:fillStyleLst>
        <a:solidFill>
          <a:schemeClr val="phClr"/>
        </a:solidFill>
        <a:blipFill rotWithShape="1">
          <a:blip xmlns:r="http://schemas.openxmlformats.org/officeDocument/2006/relationships" r:embed="rId1">
            <a:duotone>
              <a:schemeClr val="phClr">
                <a:shade val="30000"/>
                <a:alpha val="50000"/>
                <a:satMod val="150000"/>
              </a:schemeClr>
              <a:schemeClr val="phClr">
                <a:tint val="50000"/>
                <a:alpha val="10000"/>
                <a:satMod val="150000"/>
              </a:schemeClr>
            </a:duotone>
          </a:blip>
          <a:stretch/>
        </a:blipFill>
        <a:blipFill rotWithShape="1">
          <a:blip xmlns:r="http://schemas.openxmlformats.org/officeDocument/2006/relationships" r:embed="rId2">
            <a:duotone>
              <a:schemeClr val="phClr">
                <a:shade val="30000"/>
                <a:alpha val="50000"/>
                <a:satMod val="150000"/>
              </a:schemeClr>
              <a:schemeClr val="phClr">
                <a:tint val="50000"/>
                <a:alpha val="10000"/>
                <a:satMod val="150000"/>
              </a:schemeClr>
            </a:duotone>
          </a:blip>
          <a:stretch/>
        </a:blip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innerShdw blurRad="76200" dist="25400" dir="13500000">
              <a:srgbClr val="4B4B4B">
                <a:alpha val="75000"/>
              </a:srgbClr>
            </a:innerShdw>
          </a:effectLst>
        </a:effectStyle>
      </a:effectStyleLst>
      <a:bgFillStyleLst>
        <a:solidFill>
          <a:schemeClr val="phClr"/>
        </a:solidFill>
        <a:blipFill rotWithShape="1">
          <a:blip xmlns:r="http://schemas.openxmlformats.org/officeDocument/2006/relationships" r:embed="rId3">
            <a:duotone>
              <a:schemeClr val="phClr">
                <a:shade val="10000"/>
                <a:alpha val="30000"/>
                <a:satMod val="60000"/>
              </a:schemeClr>
              <a:schemeClr val="phClr">
                <a:tint val="20000"/>
                <a:alpha val="5000"/>
                <a:satMod val="300000"/>
              </a:schemeClr>
            </a:duotone>
          </a:blip>
          <a:stretch/>
        </a:blipFill>
        <a:blipFill rotWithShape="1">
          <a:blip xmlns:r="http://schemas.openxmlformats.org/officeDocument/2006/relationships" r:embed="rId4">
            <a:duotone>
              <a:schemeClr val="phClr">
                <a:shade val="30000"/>
                <a:alpha val="50000"/>
                <a:satMod val="150000"/>
              </a:schemeClr>
              <a:schemeClr val="phClr">
                <a:tint val="50000"/>
                <a:alpha val="1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Äventyr.thmx</Template>
  <TotalTime>2</TotalTime>
  <Words>2280</Words>
  <Application>Microsoft Macintosh PowerPoint</Application>
  <PresentationFormat>Bildspel på skärmen (4:3)</PresentationFormat>
  <Paragraphs>81</Paragraphs>
  <Slides>24</Slides>
  <Notes>0</Notes>
  <HiddenSlides>0</HiddenSlides>
  <MMClips>0</MMClips>
  <ScaleCrop>false</ScaleCrop>
  <HeadingPairs>
    <vt:vector size="6" baseType="variant">
      <vt:variant>
        <vt:lpstr>Tema</vt:lpstr>
      </vt:variant>
      <vt:variant>
        <vt:i4>1</vt:i4>
      </vt:variant>
      <vt:variant>
        <vt:lpstr>Serverprogram för OLE-inbäddning</vt:lpstr>
      </vt:variant>
      <vt:variant>
        <vt:i4>2</vt:i4>
      </vt:variant>
      <vt:variant>
        <vt:lpstr>Bildrubriker</vt:lpstr>
      </vt:variant>
      <vt:variant>
        <vt:i4>24</vt:i4>
      </vt:variant>
    </vt:vector>
  </HeadingPairs>
  <TitlesOfParts>
    <vt:vector size="27" baseType="lpstr">
      <vt:lpstr>Äventyr</vt:lpstr>
      <vt:lpstr>Aktivt dokument</vt:lpstr>
      <vt:lpstr>Dokument</vt:lpstr>
      <vt:lpstr>Projects</vt:lpstr>
      <vt:lpstr>1. Pantomime with and without vocalization</vt:lpstr>
      <vt:lpstr>1. Pantomime with and without vocalization (cont)</vt:lpstr>
      <vt:lpstr>1. Pantomime with and without vocalization (cont)</vt:lpstr>
      <vt:lpstr>2. Understanding communicative signs by domestic animals?</vt:lpstr>
      <vt:lpstr>2. Understanding communicative signs by domestic animals?</vt:lpstr>
      <vt:lpstr>3. Understanding referential iconicity in music</vt:lpstr>
      <vt:lpstr>3. Understanding referential iconicity in music</vt:lpstr>
      <vt:lpstr>4. Children’s ability to interpret pictures</vt:lpstr>
      <vt:lpstr>4. Children’s ability to interpret pictures</vt:lpstr>
      <vt:lpstr>4. Children’s ability to interpret pictures</vt:lpstr>
      <vt:lpstr>4. Children’s ability to interpret pictures</vt:lpstr>
      <vt:lpstr>5. The indexicality of pictures</vt:lpstr>
      <vt:lpstr>5. The indexicality of pictures</vt:lpstr>
      <vt:lpstr>5. The indexicality of pictures</vt:lpstr>
      <vt:lpstr>5. The indexicality of pictures</vt:lpstr>
      <vt:lpstr>5. The indexicality of pictures</vt:lpstr>
      <vt:lpstr>6. Visual rhetoric</vt:lpstr>
      <vt:lpstr>6. Visual rhetoric</vt:lpstr>
      <vt:lpstr>6. Visual rhetoric</vt:lpstr>
      <vt:lpstr>6. Visual rhetoric</vt:lpstr>
      <vt:lpstr>6. Visual rhetoric</vt:lpstr>
      <vt:lpstr>6. Visual rhetoric</vt:lpstr>
      <vt:lpstr>Assignment on Luvit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Projects</dc:title>
  <dc:creator>Jordan Zlatev</dc:creator>
  <cp:lastModifiedBy>Jordan Zlatev</cp:lastModifiedBy>
  <cp:revision>2</cp:revision>
  <dcterms:created xsi:type="dcterms:W3CDTF">2017-11-02T12:14:47Z</dcterms:created>
  <dcterms:modified xsi:type="dcterms:W3CDTF">2017-11-02T14:34:26Z</dcterms:modified>
</cp:coreProperties>
</file>